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Lst>
  <p:notesMasterIdLst>
    <p:notesMasterId r:id="rId80"/>
  </p:notesMasterIdLst>
  <p:sldIdLst>
    <p:sldId id="256" r:id="rId2"/>
    <p:sldId id="284" r:id="rId3"/>
    <p:sldId id="357" r:id="rId4"/>
    <p:sldId id="358" r:id="rId5"/>
    <p:sldId id="359" r:id="rId6"/>
    <p:sldId id="360" r:id="rId7"/>
    <p:sldId id="361" r:id="rId8"/>
    <p:sldId id="362" r:id="rId9"/>
    <p:sldId id="363" r:id="rId10"/>
    <p:sldId id="364" r:id="rId11"/>
    <p:sldId id="365" r:id="rId12"/>
    <p:sldId id="366" r:id="rId13"/>
    <p:sldId id="367" r:id="rId14"/>
    <p:sldId id="368" r:id="rId15"/>
    <p:sldId id="369" r:id="rId16"/>
    <p:sldId id="370" r:id="rId17"/>
    <p:sldId id="371" r:id="rId18"/>
    <p:sldId id="372" r:id="rId19"/>
    <p:sldId id="373" r:id="rId20"/>
    <p:sldId id="374" r:id="rId21"/>
    <p:sldId id="376" r:id="rId22"/>
    <p:sldId id="377" r:id="rId23"/>
    <p:sldId id="378" r:id="rId24"/>
    <p:sldId id="379" r:id="rId25"/>
    <p:sldId id="380" r:id="rId26"/>
    <p:sldId id="381" r:id="rId27"/>
    <p:sldId id="382" r:id="rId28"/>
    <p:sldId id="383" r:id="rId29"/>
    <p:sldId id="384" r:id="rId30"/>
    <p:sldId id="385" r:id="rId31"/>
    <p:sldId id="387" r:id="rId32"/>
    <p:sldId id="388" r:id="rId33"/>
    <p:sldId id="389" r:id="rId34"/>
    <p:sldId id="390" r:id="rId35"/>
    <p:sldId id="391" r:id="rId36"/>
    <p:sldId id="392" r:id="rId37"/>
    <p:sldId id="393" r:id="rId38"/>
    <p:sldId id="394" r:id="rId39"/>
    <p:sldId id="395" r:id="rId40"/>
    <p:sldId id="396" r:id="rId41"/>
    <p:sldId id="397" r:id="rId42"/>
    <p:sldId id="398" r:id="rId43"/>
    <p:sldId id="399" r:id="rId44"/>
    <p:sldId id="400" r:id="rId45"/>
    <p:sldId id="401" r:id="rId46"/>
    <p:sldId id="402" r:id="rId47"/>
    <p:sldId id="403" r:id="rId48"/>
    <p:sldId id="404" r:id="rId49"/>
    <p:sldId id="406" r:id="rId50"/>
    <p:sldId id="407" r:id="rId51"/>
    <p:sldId id="405" r:id="rId52"/>
    <p:sldId id="408" r:id="rId53"/>
    <p:sldId id="409" r:id="rId54"/>
    <p:sldId id="410" r:id="rId55"/>
    <p:sldId id="411" r:id="rId56"/>
    <p:sldId id="412" r:id="rId57"/>
    <p:sldId id="413" r:id="rId58"/>
    <p:sldId id="414" r:id="rId59"/>
    <p:sldId id="415" r:id="rId60"/>
    <p:sldId id="416" r:id="rId61"/>
    <p:sldId id="417" r:id="rId62"/>
    <p:sldId id="418" r:id="rId63"/>
    <p:sldId id="419" r:id="rId64"/>
    <p:sldId id="420" r:id="rId65"/>
    <p:sldId id="421" r:id="rId66"/>
    <p:sldId id="422" r:id="rId67"/>
    <p:sldId id="423" r:id="rId68"/>
    <p:sldId id="424" r:id="rId69"/>
    <p:sldId id="426" r:id="rId70"/>
    <p:sldId id="427" r:id="rId71"/>
    <p:sldId id="428" r:id="rId72"/>
    <p:sldId id="429" r:id="rId73"/>
    <p:sldId id="430" r:id="rId74"/>
    <p:sldId id="431" r:id="rId75"/>
    <p:sldId id="432" r:id="rId76"/>
    <p:sldId id="433" r:id="rId77"/>
    <p:sldId id="434" r:id="rId78"/>
    <p:sldId id="435" r:id="rId79"/>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Menzel" initials="mm"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A648"/>
    <a:srgbClr val="E5792B"/>
    <a:srgbClr val="E7E8EA"/>
    <a:srgbClr val="D8117D"/>
    <a:srgbClr val="00A1AB"/>
    <a:srgbClr val="007FBA"/>
    <a:srgbClr val="307A8B"/>
    <a:srgbClr val="0E8382"/>
    <a:srgbClr val="B86156"/>
    <a:srgbClr val="A347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2" autoAdjust="0"/>
    <p:restoredTop sz="96763"/>
  </p:normalViewPr>
  <p:slideViewPr>
    <p:cSldViewPr snapToGrid="0" snapToObjects="1">
      <p:cViewPr varScale="1">
        <p:scale>
          <a:sx n="169" d="100"/>
          <a:sy n="169" d="100"/>
        </p:scale>
        <p:origin x="744" y="18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B7415-62CD-E446-A28A-D9CE195FAFE8}" type="datetimeFigureOut">
              <a:rPr lang="de-DE" smtClean="0"/>
              <a:t>11.08.20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EDCE2C-71BE-0248-ABA0-3393C637CBF3}" type="slidenum">
              <a:rPr lang="de-DE" smtClean="0"/>
              <a:t>‹Nr.›</a:t>
            </a:fld>
            <a:endParaRPr lang="de-DE"/>
          </a:p>
        </p:txBody>
      </p:sp>
    </p:spTree>
    <p:extLst>
      <p:ext uri="{BB962C8B-B14F-4D97-AF65-F5344CB8AC3E}">
        <p14:creationId xmlns:p14="http://schemas.microsoft.com/office/powerpoint/2010/main" val="3600062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EEDCE2C-71BE-0248-ABA0-3393C637CBF3}" type="slidenum">
              <a:rPr lang="de-DE" smtClean="0"/>
              <a:t>2</a:t>
            </a:fld>
            <a:endParaRPr lang="de-DE"/>
          </a:p>
        </p:txBody>
      </p:sp>
    </p:spTree>
    <p:extLst>
      <p:ext uri="{BB962C8B-B14F-4D97-AF65-F5344CB8AC3E}">
        <p14:creationId xmlns:p14="http://schemas.microsoft.com/office/powerpoint/2010/main" val="3615281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7" name="Rechteck 6"/>
          <p:cNvSpPr>
            <a:spLocks/>
          </p:cNvSpPr>
          <p:nvPr userDrawn="1"/>
        </p:nvSpPr>
        <p:spPr>
          <a:xfrm>
            <a:off x="161539" y="1370410"/>
            <a:ext cx="8821594" cy="27268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solidFill>
                <a:schemeClr val="bg1">
                  <a:lumMod val="85000"/>
                </a:schemeClr>
              </a:solidFill>
            </a:endParaRPr>
          </a:p>
        </p:txBody>
      </p:sp>
      <p:sp>
        <p:nvSpPr>
          <p:cNvPr id="2" name="Title 1"/>
          <p:cNvSpPr>
            <a:spLocks noGrp="1"/>
          </p:cNvSpPr>
          <p:nvPr>
            <p:ph type="ctrTitle"/>
          </p:nvPr>
        </p:nvSpPr>
        <p:spPr>
          <a:xfrm>
            <a:off x="323075" y="2283619"/>
            <a:ext cx="8498520" cy="1657715"/>
          </a:xfrm>
          <a:prstGeom prst="rect">
            <a:avLst/>
          </a:prstGeom>
        </p:spPr>
        <p:txBody>
          <a:bodyPr anchor="t"/>
          <a:lstStyle>
            <a:lvl1pPr algn="l">
              <a:defRPr sz="2400"/>
            </a:lvl1pPr>
          </a:lstStyle>
          <a:p>
            <a:r>
              <a:rPr lang="de-DE"/>
              <a:t>Titelmasterformat durch Klicken bearbeiten</a:t>
            </a:r>
            <a:endParaRPr lang="en-US" dirty="0"/>
          </a:p>
        </p:txBody>
      </p:sp>
      <p:sp>
        <p:nvSpPr>
          <p:cNvPr id="3" name="Subtitle 2"/>
          <p:cNvSpPr>
            <a:spLocks noGrp="1"/>
          </p:cNvSpPr>
          <p:nvPr>
            <p:ph type="subTitle" idx="1"/>
          </p:nvPr>
        </p:nvSpPr>
        <p:spPr>
          <a:xfrm>
            <a:off x="323075" y="1465672"/>
            <a:ext cx="8498520" cy="436352"/>
          </a:xfrm>
          <a:prstGeom prst="rect">
            <a:avLst/>
          </a:prstGeom>
        </p:spPr>
        <p:txBody>
          <a:bodyPr anchor="t">
            <a:normAutofit/>
          </a:bodyPr>
          <a:lstStyle>
            <a:lvl1pPr marL="0" indent="0" algn="l">
              <a:buNone/>
              <a:defRPr sz="1200" b="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US" dirty="0"/>
          </a:p>
        </p:txBody>
      </p:sp>
      <p:sp>
        <p:nvSpPr>
          <p:cNvPr id="26" name="Bildplatzhalter 24"/>
          <p:cNvSpPr>
            <a:spLocks noGrp="1"/>
          </p:cNvSpPr>
          <p:nvPr>
            <p:ph type="pic" sz="quarter" idx="10"/>
          </p:nvPr>
        </p:nvSpPr>
        <p:spPr>
          <a:xfrm>
            <a:off x="160339" y="120650"/>
            <a:ext cx="8823325" cy="1168760"/>
          </a:xfrm>
          <a:prstGeom prst="rect">
            <a:avLst/>
          </a:prstGeom>
          <a:blipFill dpi="0" rotWithShape="1">
            <a:blip r:embed="rId2" cstate="print">
              <a:extLst>
                <a:ext uri="{28A0092B-C50C-407E-A947-70E740481C1C}">
                  <a14:useLocalDpi xmlns:a14="http://schemas.microsoft.com/office/drawing/2010/main"/>
                </a:ext>
              </a:extLst>
            </a:blip>
            <a:srcRect/>
            <a:stretch>
              <a:fillRect l="4"/>
            </a:stretch>
          </a:blipFill>
        </p:spPr>
        <p:txBody>
          <a:bodyPr bIns="540000" anchor="ctr"/>
          <a:lstStyle>
            <a:lvl1pPr algn="ctr">
              <a:defRPr/>
            </a:lvl1pPr>
          </a:lstStyle>
          <a:p>
            <a:r>
              <a:rPr lang="de-DE"/>
              <a:t>Bild durch Klicken auf Symbol hinzufügen</a:t>
            </a:r>
            <a:endParaRPr lang="de-DE" dirty="0"/>
          </a:p>
        </p:txBody>
      </p:sp>
      <p:sp>
        <p:nvSpPr>
          <p:cNvPr id="29" name="Textplatzhalter 28"/>
          <p:cNvSpPr>
            <a:spLocks noGrp="1"/>
          </p:cNvSpPr>
          <p:nvPr>
            <p:ph type="body" sz="quarter" idx="11" hasCustomPrompt="1"/>
          </p:nvPr>
        </p:nvSpPr>
        <p:spPr>
          <a:xfrm>
            <a:off x="4739224" y="4416077"/>
            <a:ext cx="4332287" cy="121500"/>
          </a:xfrm>
          <a:prstGeom prst="rect">
            <a:avLst/>
          </a:prstGeom>
        </p:spPr>
        <p:txBody>
          <a:bodyPr>
            <a:noAutofit/>
          </a:bodyPr>
          <a:lstStyle>
            <a:lvl1pPr algn="r">
              <a:defRPr sz="675">
                <a:solidFill>
                  <a:schemeClr val="tx2"/>
                </a:solidFill>
              </a:defRPr>
            </a:lvl1pPr>
            <a:lvl2pPr algn="r">
              <a:defRPr sz="675">
                <a:solidFill>
                  <a:schemeClr val="bg2"/>
                </a:solidFill>
              </a:defRPr>
            </a:lvl2pPr>
            <a:lvl3pPr algn="r">
              <a:defRPr sz="675">
                <a:solidFill>
                  <a:schemeClr val="bg2"/>
                </a:solidFill>
              </a:defRPr>
            </a:lvl3pPr>
            <a:lvl4pPr algn="r">
              <a:defRPr sz="675">
                <a:solidFill>
                  <a:schemeClr val="bg2"/>
                </a:solidFill>
              </a:defRPr>
            </a:lvl4pPr>
            <a:lvl5pPr algn="r">
              <a:defRPr sz="675">
                <a:solidFill>
                  <a:schemeClr val="bg2"/>
                </a:solidFill>
              </a:defRPr>
            </a:lvl5pPr>
          </a:lstStyle>
          <a:p>
            <a:pPr algn="r">
              <a:defRPr/>
            </a:pPr>
            <a:r>
              <a:rPr lang="de-DE" b="1" dirty="0">
                <a:solidFill>
                  <a:schemeClr val="bg2"/>
                </a:solidFill>
              </a:rPr>
              <a:t>Max Mustermann</a:t>
            </a:r>
          </a:p>
        </p:txBody>
      </p:sp>
      <p:sp>
        <p:nvSpPr>
          <p:cNvPr id="32" name="Textplatzhalter 28"/>
          <p:cNvSpPr>
            <a:spLocks noGrp="1"/>
          </p:cNvSpPr>
          <p:nvPr>
            <p:ph type="body" sz="quarter" idx="12" hasCustomPrompt="1"/>
          </p:nvPr>
        </p:nvSpPr>
        <p:spPr>
          <a:xfrm>
            <a:off x="4739224" y="4560692"/>
            <a:ext cx="4332287" cy="121500"/>
          </a:xfrm>
          <a:prstGeom prst="rect">
            <a:avLst/>
          </a:prstGeom>
        </p:spPr>
        <p:txBody>
          <a:bodyPr>
            <a:noAutofit/>
          </a:bodyPr>
          <a:lstStyle>
            <a:lvl1pPr algn="r">
              <a:defRPr sz="675">
                <a:solidFill>
                  <a:schemeClr val="tx2"/>
                </a:solidFill>
              </a:defRPr>
            </a:lvl1pPr>
            <a:lvl2pPr algn="r">
              <a:defRPr sz="675">
                <a:solidFill>
                  <a:schemeClr val="bg2"/>
                </a:solidFill>
              </a:defRPr>
            </a:lvl2pPr>
            <a:lvl3pPr algn="r">
              <a:defRPr sz="675">
                <a:solidFill>
                  <a:schemeClr val="bg2"/>
                </a:solidFill>
              </a:defRPr>
            </a:lvl3pPr>
            <a:lvl4pPr algn="r">
              <a:defRPr sz="675">
                <a:solidFill>
                  <a:schemeClr val="bg2"/>
                </a:solidFill>
              </a:defRPr>
            </a:lvl4pPr>
            <a:lvl5pPr algn="r">
              <a:defRPr sz="675">
                <a:solidFill>
                  <a:schemeClr val="bg2"/>
                </a:solidFill>
              </a:defRPr>
            </a:lvl5pPr>
          </a:lstStyle>
          <a:p>
            <a:pPr algn="r">
              <a:defRPr/>
            </a:pPr>
            <a:r>
              <a:rPr lang="de-DE" b="1" dirty="0">
                <a:solidFill>
                  <a:schemeClr val="bg2"/>
                </a:solidFill>
              </a:rPr>
              <a:t>Abteilung oder Position</a:t>
            </a:r>
          </a:p>
        </p:txBody>
      </p:sp>
      <p:sp>
        <p:nvSpPr>
          <p:cNvPr id="33" name="Textplatzhalter 28"/>
          <p:cNvSpPr>
            <a:spLocks noGrp="1"/>
          </p:cNvSpPr>
          <p:nvPr>
            <p:ph type="body" sz="quarter" idx="13" hasCustomPrompt="1"/>
          </p:nvPr>
        </p:nvSpPr>
        <p:spPr>
          <a:xfrm>
            <a:off x="4739224" y="4705305"/>
            <a:ext cx="4332287" cy="121500"/>
          </a:xfrm>
          <a:prstGeom prst="rect">
            <a:avLst/>
          </a:prstGeom>
        </p:spPr>
        <p:txBody>
          <a:bodyPr>
            <a:noAutofit/>
          </a:bodyPr>
          <a:lstStyle>
            <a:lvl1pPr algn="r">
              <a:defRPr sz="675">
                <a:solidFill>
                  <a:schemeClr val="tx2"/>
                </a:solidFill>
              </a:defRPr>
            </a:lvl1pPr>
            <a:lvl2pPr algn="r">
              <a:defRPr sz="675">
                <a:solidFill>
                  <a:schemeClr val="bg2"/>
                </a:solidFill>
              </a:defRPr>
            </a:lvl2pPr>
            <a:lvl3pPr algn="r">
              <a:defRPr sz="675">
                <a:solidFill>
                  <a:schemeClr val="bg2"/>
                </a:solidFill>
              </a:defRPr>
            </a:lvl3pPr>
            <a:lvl4pPr algn="r">
              <a:defRPr sz="675">
                <a:solidFill>
                  <a:schemeClr val="bg2"/>
                </a:solidFill>
              </a:defRPr>
            </a:lvl4pPr>
            <a:lvl5pPr algn="r">
              <a:defRPr sz="675">
                <a:solidFill>
                  <a:schemeClr val="bg2"/>
                </a:solidFill>
              </a:defRPr>
            </a:lvl5pPr>
          </a:lstStyle>
          <a:p>
            <a:pPr algn="r">
              <a:defRPr/>
            </a:pPr>
            <a:r>
              <a:rPr lang="de-DE" b="1" dirty="0">
                <a:solidFill>
                  <a:schemeClr val="bg2"/>
                </a:solidFill>
              </a:rPr>
              <a:t>Titel der Präsentation</a:t>
            </a:r>
          </a:p>
        </p:txBody>
      </p:sp>
      <p:sp>
        <p:nvSpPr>
          <p:cNvPr id="34" name="Rechteck 33"/>
          <p:cNvSpPr/>
          <p:nvPr userDrawn="1"/>
        </p:nvSpPr>
        <p:spPr>
          <a:xfrm>
            <a:off x="4652964" y="4933950"/>
            <a:ext cx="4330169" cy="121500"/>
          </a:xfrm>
          <a:prstGeom prst="rect">
            <a:avLst/>
          </a:prstGeom>
        </p:spPr>
        <p:txBody>
          <a:bodyPr vert="horz" lIns="0" tIns="0" rIns="0" bIns="0" rtlCol="0">
            <a:noAutofit/>
          </a:bodyPr>
          <a:lstStyle/>
          <a:p>
            <a:pPr lvl="0" indent="0" algn="r" defTabSz="685800">
              <a:lnSpc>
                <a:spcPct val="100000"/>
              </a:lnSpc>
              <a:spcBef>
                <a:spcPts val="0"/>
              </a:spcBef>
              <a:spcAft>
                <a:spcPts val="600"/>
              </a:spcAft>
              <a:buFontTx/>
              <a:buNone/>
            </a:pPr>
            <a:r>
              <a:rPr lang="de-DE" sz="675" b="1" dirty="0">
                <a:solidFill>
                  <a:schemeClr val="tx2"/>
                </a:solidFill>
              </a:rPr>
              <a:t>© Deutscher Verkehrssicherheitsrat</a:t>
            </a:r>
          </a:p>
        </p:txBody>
      </p:sp>
      <p:sp>
        <p:nvSpPr>
          <p:cNvPr id="10" name="Rechteck 9"/>
          <p:cNvSpPr/>
          <p:nvPr userDrawn="1"/>
        </p:nvSpPr>
        <p:spPr>
          <a:xfrm>
            <a:off x="7439487" y="3468961"/>
            <a:ext cx="1704513" cy="40615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1" name="Picture 2" descr="H:\Breuer\Bereich VA und Initiativen\Projekte\CD\Logos\VISIONZERO_logo\jpg\300dpi\VISIONZERO_logo_4c_300.jpg"/>
          <p:cNvPicPr>
            <a:picLocks noChangeAspect="1" noChangeArrowheads="1"/>
          </p:cNvPicPr>
          <p:nvPr userDrawn="1"/>
        </p:nvPicPr>
        <p:blipFill>
          <a:blip r:embed="rId3" cstate="print"/>
          <a:srcRect/>
          <a:stretch>
            <a:fillRect/>
          </a:stretch>
        </p:blipFill>
        <p:spPr bwMode="auto">
          <a:xfrm>
            <a:off x="7591726" y="3551114"/>
            <a:ext cx="1396859" cy="243000"/>
          </a:xfrm>
          <a:prstGeom prst="rect">
            <a:avLst/>
          </a:prstGeom>
          <a:noFill/>
        </p:spPr>
      </p:pic>
    </p:spTree>
    <p:extLst>
      <p:ext uri="{BB962C8B-B14F-4D97-AF65-F5344CB8AC3E}">
        <p14:creationId xmlns:p14="http://schemas.microsoft.com/office/powerpoint/2010/main" val="71073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Bildplatzhalter 7"/>
          <p:cNvSpPr>
            <a:spLocks noGrp="1"/>
          </p:cNvSpPr>
          <p:nvPr>
            <p:ph type="pic" sz="quarter" idx="13"/>
          </p:nvPr>
        </p:nvSpPr>
        <p:spPr>
          <a:xfrm>
            <a:off x="160338" y="1221582"/>
            <a:ext cx="8824912" cy="2875360"/>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219463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162000" y="121500"/>
            <a:ext cx="8821133" cy="3975441"/>
          </a:xfrm>
          <a:prstGeom prst="rect">
            <a:avLst/>
          </a:prstGeom>
          <a:solidFill>
            <a:schemeClr val="bg1">
              <a:lumMod val="95000"/>
            </a:schemeClr>
          </a:solidFill>
        </p:spPr>
        <p:txBody>
          <a:bodyPr bIns="540000" anchor="ctr"/>
          <a:lstStyle>
            <a:lvl1pPr algn="ctr">
              <a:defRPr/>
            </a:lvl1pPr>
          </a:lstStyle>
          <a:p>
            <a:r>
              <a:rPr lang="de-DE"/>
              <a:t>Bild durch Klicken auf Symbol hinzufügen</a:t>
            </a:r>
          </a:p>
        </p:txBody>
      </p:sp>
      <p:sp>
        <p:nvSpPr>
          <p:cNvPr id="3" name="Text Placeholder 2"/>
          <p:cNvSpPr>
            <a:spLocks noGrp="1"/>
          </p:cNvSpPr>
          <p:nvPr>
            <p:ph type="body" idx="1"/>
          </p:nvPr>
        </p:nvSpPr>
        <p:spPr>
          <a:xfrm>
            <a:off x="324000" y="243001"/>
            <a:ext cx="8496000" cy="1125140"/>
          </a:xfrm>
          <a:prstGeom prst="rect">
            <a:avLst/>
          </a:prstGeo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Textmasterformate durch Klicken bearbeiten</a:t>
            </a:r>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192536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1" y="0"/>
            <a:ext cx="9143999" cy="5143500"/>
          </a:xfrm>
          <a:prstGeom prst="rect">
            <a:avLst/>
          </a:prstGeom>
          <a:solidFill>
            <a:schemeClr val="bg1">
              <a:lumMod val="95000"/>
            </a:schemeClr>
          </a:solidFill>
        </p:spPr>
        <p:txBody>
          <a:bodyPr bIns="540000" anchor="ctr"/>
          <a:lstStyle>
            <a:lvl1pPr algn="ctr">
              <a:defRPr/>
            </a:lvl1pPr>
          </a:lstStyle>
          <a:p>
            <a:r>
              <a:rPr lang="de-DE"/>
              <a:t>Bild durch Klicken auf Symbol hinzufügen</a:t>
            </a:r>
          </a:p>
        </p:txBody>
      </p:sp>
      <p:sp>
        <p:nvSpPr>
          <p:cNvPr id="3" name="Text Placeholder 2"/>
          <p:cNvSpPr>
            <a:spLocks noGrp="1"/>
          </p:cNvSpPr>
          <p:nvPr>
            <p:ph type="body" idx="1"/>
          </p:nvPr>
        </p:nvSpPr>
        <p:spPr>
          <a:xfrm>
            <a:off x="324000" y="243001"/>
            <a:ext cx="8496000" cy="1125140"/>
          </a:xfrm>
          <a:prstGeom prst="rect">
            <a:avLst/>
          </a:prstGeo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Textmasterformate durch Klicken bearbeiten</a:t>
            </a:r>
          </a:p>
        </p:txBody>
      </p:sp>
    </p:spTree>
    <p:extLst>
      <p:ext uri="{BB962C8B-B14F-4D97-AF65-F5344CB8AC3E}">
        <p14:creationId xmlns:p14="http://schemas.microsoft.com/office/powerpoint/2010/main" val="50127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dirty="0"/>
              <a:t>Agenda</a:t>
            </a:r>
            <a:endParaRPr lang="en-US" dirty="0"/>
          </a:p>
        </p:txBody>
      </p:sp>
      <p:sp>
        <p:nvSpPr>
          <p:cNvPr id="8" name="Foliennummernplatzhalter 7"/>
          <p:cNvSpPr>
            <a:spLocks noGrp="1"/>
          </p:cNvSpPr>
          <p:nvPr>
            <p:ph type="sldNum" sz="quarter" idx="12"/>
          </p:nvPr>
        </p:nvSpPr>
        <p:spPr/>
        <p:txBody>
          <a:bodyPr/>
          <a:lstStyle/>
          <a:p>
            <a:fld id="{C14075F3-F5BF-419D-BE50-EBF9B68250F3}" type="slidenum">
              <a:rPr lang="de-DE" smtClean="0"/>
              <a:pPr/>
              <a:t>‹Nr.›</a:t>
            </a:fld>
            <a:endParaRPr lang="de-DE" dirty="0"/>
          </a:p>
        </p:txBody>
      </p:sp>
      <p:sp>
        <p:nvSpPr>
          <p:cNvPr id="10" name="Textplatzhalter 9"/>
          <p:cNvSpPr>
            <a:spLocks noGrp="1"/>
          </p:cNvSpPr>
          <p:nvPr>
            <p:ph type="body" sz="quarter" idx="13" hasCustomPrompt="1"/>
          </p:nvPr>
        </p:nvSpPr>
        <p:spPr>
          <a:xfrm>
            <a:off x="160338" y="1221581"/>
            <a:ext cx="324000" cy="364500"/>
          </a:xfrm>
          <a:prstGeom prst="rect">
            <a:avLst/>
          </a:prstGeom>
          <a:solidFill>
            <a:schemeClr val="tx2"/>
          </a:solidFill>
        </p:spPr>
        <p:txBody>
          <a:bodyPr lIns="72000" rIns="72000" anchor="ctr"/>
          <a:lstStyle>
            <a:lvl1pPr algn="r">
              <a:defRPr>
                <a:solidFill>
                  <a:schemeClr val="bg1"/>
                </a:solidFill>
              </a:defRPr>
            </a:lvl1pPr>
          </a:lstStyle>
          <a:p>
            <a:pPr lvl="0"/>
            <a:r>
              <a:rPr lang="de-DE" dirty="0"/>
              <a:t>#</a:t>
            </a:r>
          </a:p>
        </p:txBody>
      </p:sp>
      <p:sp>
        <p:nvSpPr>
          <p:cNvPr id="11" name="Textplatzhalter 9"/>
          <p:cNvSpPr>
            <a:spLocks noGrp="1"/>
          </p:cNvSpPr>
          <p:nvPr>
            <p:ph type="body" sz="quarter" idx="14" hasCustomPrompt="1"/>
          </p:nvPr>
        </p:nvSpPr>
        <p:spPr>
          <a:xfrm>
            <a:off x="646339" y="1221581"/>
            <a:ext cx="8336795" cy="364500"/>
          </a:xfrm>
          <a:prstGeom prst="rect">
            <a:avLst/>
          </a:prstGeom>
          <a:solidFill>
            <a:schemeClr val="bg1">
              <a:lumMod val="95000"/>
            </a:schemeClr>
          </a:solidFill>
        </p:spPr>
        <p:txBody>
          <a:bodyPr lIns="162000" rIns="162000" anchor="ctr"/>
          <a:lstStyle>
            <a:lvl1pPr algn="l">
              <a:defRPr>
                <a:solidFill>
                  <a:schemeClr val="tx2"/>
                </a:solidFill>
              </a:defRPr>
            </a:lvl1pPr>
          </a:lstStyle>
          <a:p>
            <a:pPr lvl="0"/>
            <a:r>
              <a:rPr lang="de-DE" dirty="0"/>
              <a:t>Kapitelname, Headline, Story, Start</a:t>
            </a:r>
          </a:p>
        </p:txBody>
      </p:sp>
      <p:sp>
        <p:nvSpPr>
          <p:cNvPr id="12" name="Textplatzhalter 9"/>
          <p:cNvSpPr>
            <a:spLocks noGrp="1"/>
          </p:cNvSpPr>
          <p:nvPr>
            <p:ph type="body" sz="quarter" idx="15" hasCustomPrompt="1"/>
          </p:nvPr>
        </p:nvSpPr>
        <p:spPr>
          <a:xfrm>
            <a:off x="160338" y="1705741"/>
            <a:ext cx="324000" cy="364500"/>
          </a:xfrm>
          <a:prstGeom prst="rect">
            <a:avLst/>
          </a:prstGeom>
          <a:solidFill>
            <a:schemeClr val="tx2"/>
          </a:solidFill>
        </p:spPr>
        <p:txBody>
          <a:bodyPr lIns="72000" rIns="72000" anchor="ctr"/>
          <a:lstStyle>
            <a:lvl1pPr algn="r">
              <a:defRPr>
                <a:solidFill>
                  <a:schemeClr val="bg1"/>
                </a:solidFill>
              </a:defRPr>
            </a:lvl1pPr>
          </a:lstStyle>
          <a:p>
            <a:pPr lvl="0"/>
            <a:r>
              <a:rPr lang="de-DE" dirty="0"/>
              <a:t>#</a:t>
            </a:r>
          </a:p>
        </p:txBody>
      </p:sp>
      <p:sp>
        <p:nvSpPr>
          <p:cNvPr id="13" name="Textplatzhalter 9"/>
          <p:cNvSpPr>
            <a:spLocks noGrp="1"/>
          </p:cNvSpPr>
          <p:nvPr>
            <p:ph type="body" sz="quarter" idx="16" hasCustomPrompt="1"/>
          </p:nvPr>
        </p:nvSpPr>
        <p:spPr>
          <a:xfrm>
            <a:off x="646339" y="1705741"/>
            <a:ext cx="8336795" cy="364500"/>
          </a:xfrm>
          <a:prstGeom prst="rect">
            <a:avLst/>
          </a:prstGeom>
          <a:solidFill>
            <a:schemeClr val="bg1">
              <a:lumMod val="95000"/>
            </a:schemeClr>
          </a:solidFill>
        </p:spPr>
        <p:txBody>
          <a:bodyPr lIns="162000" rIns="162000" anchor="ctr"/>
          <a:lstStyle>
            <a:lvl1pPr algn="l">
              <a:defRPr>
                <a:solidFill>
                  <a:schemeClr val="tx2"/>
                </a:solidFill>
              </a:defRPr>
            </a:lvl1pPr>
          </a:lstStyle>
          <a:p>
            <a:pPr lvl="0"/>
            <a:r>
              <a:rPr lang="de-DE" dirty="0"/>
              <a:t>Kapitelname, Headline, Story</a:t>
            </a:r>
          </a:p>
        </p:txBody>
      </p:sp>
      <p:sp>
        <p:nvSpPr>
          <p:cNvPr id="14" name="Textplatzhalter 9"/>
          <p:cNvSpPr>
            <a:spLocks noGrp="1"/>
          </p:cNvSpPr>
          <p:nvPr>
            <p:ph type="body" sz="quarter" idx="17" hasCustomPrompt="1"/>
          </p:nvPr>
        </p:nvSpPr>
        <p:spPr>
          <a:xfrm>
            <a:off x="160338" y="2189900"/>
            <a:ext cx="324000" cy="364500"/>
          </a:xfrm>
          <a:prstGeom prst="rect">
            <a:avLst/>
          </a:prstGeom>
          <a:solidFill>
            <a:schemeClr val="tx2"/>
          </a:solidFill>
        </p:spPr>
        <p:txBody>
          <a:bodyPr lIns="72000" rIns="72000" anchor="ctr"/>
          <a:lstStyle>
            <a:lvl1pPr algn="r">
              <a:defRPr>
                <a:solidFill>
                  <a:schemeClr val="bg1"/>
                </a:solidFill>
              </a:defRPr>
            </a:lvl1pPr>
          </a:lstStyle>
          <a:p>
            <a:pPr lvl="0"/>
            <a:r>
              <a:rPr lang="de-DE" dirty="0"/>
              <a:t>#</a:t>
            </a:r>
          </a:p>
        </p:txBody>
      </p:sp>
      <p:sp>
        <p:nvSpPr>
          <p:cNvPr id="15" name="Textplatzhalter 9"/>
          <p:cNvSpPr>
            <a:spLocks noGrp="1"/>
          </p:cNvSpPr>
          <p:nvPr>
            <p:ph type="body" sz="quarter" idx="18" hasCustomPrompt="1"/>
          </p:nvPr>
        </p:nvSpPr>
        <p:spPr>
          <a:xfrm>
            <a:off x="646339" y="2189900"/>
            <a:ext cx="8336795" cy="364500"/>
          </a:xfrm>
          <a:prstGeom prst="rect">
            <a:avLst/>
          </a:prstGeom>
          <a:solidFill>
            <a:schemeClr val="bg1">
              <a:lumMod val="95000"/>
            </a:schemeClr>
          </a:solidFill>
        </p:spPr>
        <p:txBody>
          <a:bodyPr lIns="162000" rIns="162000" anchor="ctr"/>
          <a:lstStyle>
            <a:lvl1pPr algn="l">
              <a:defRPr>
                <a:solidFill>
                  <a:schemeClr val="tx2"/>
                </a:solidFill>
              </a:defRPr>
            </a:lvl1pPr>
          </a:lstStyle>
          <a:p>
            <a:pPr lvl="0"/>
            <a:r>
              <a:rPr lang="de-DE" dirty="0"/>
              <a:t>Kapitelname, Headline, Story</a:t>
            </a:r>
          </a:p>
        </p:txBody>
      </p:sp>
      <p:sp>
        <p:nvSpPr>
          <p:cNvPr id="16" name="Textplatzhalter 9"/>
          <p:cNvSpPr>
            <a:spLocks noGrp="1"/>
          </p:cNvSpPr>
          <p:nvPr>
            <p:ph type="body" sz="quarter" idx="19" hasCustomPrompt="1"/>
          </p:nvPr>
        </p:nvSpPr>
        <p:spPr>
          <a:xfrm>
            <a:off x="160338" y="2674060"/>
            <a:ext cx="324000" cy="364500"/>
          </a:xfrm>
          <a:prstGeom prst="rect">
            <a:avLst/>
          </a:prstGeom>
          <a:solidFill>
            <a:schemeClr val="tx2"/>
          </a:solidFill>
        </p:spPr>
        <p:txBody>
          <a:bodyPr lIns="72000" rIns="72000" anchor="ctr"/>
          <a:lstStyle>
            <a:lvl1pPr algn="r">
              <a:defRPr>
                <a:solidFill>
                  <a:schemeClr val="bg1"/>
                </a:solidFill>
              </a:defRPr>
            </a:lvl1pPr>
          </a:lstStyle>
          <a:p>
            <a:pPr lvl="0"/>
            <a:r>
              <a:rPr lang="de-DE" dirty="0"/>
              <a:t>#</a:t>
            </a:r>
          </a:p>
        </p:txBody>
      </p:sp>
      <p:sp>
        <p:nvSpPr>
          <p:cNvPr id="17" name="Textplatzhalter 9"/>
          <p:cNvSpPr>
            <a:spLocks noGrp="1"/>
          </p:cNvSpPr>
          <p:nvPr>
            <p:ph type="body" sz="quarter" idx="20" hasCustomPrompt="1"/>
          </p:nvPr>
        </p:nvSpPr>
        <p:spPr>
          <a:xfrm>
            <a:off x="646339" y="2674060"/>
            <a:ext cx="8336795" cy="364500"/>
          </a:xfrm>
          <a:prstGeom prst="rect">
            <a:avLst/>
          </a:prstGeom>
          <a:solidFill>
            <a:schemeClr val="bg1">
              <a:lumMod val="95000"/>
            </a:schemeClr>
          </a:solidFill>
        </p:spPr>
        <p:txBody>
          <a:bodyPr lIns="162000" rIns="162000" anchor="ctr"/>
          <a:lstStyle>
            <a:lvl1pPr algn="l">
              <a:defRPr>
                <a:solidFill>
                  <a:schemeClr val="tx2"/>
                </a:solidFill>
              </a:defRPr>
            </a:lvl1pPr>
          </a:lstStyle>
          <a:p>
            <a:pPr lvl="0"/>
            <a:r>
              <a:rPr lang="de-DE" dirty="0"/>
              <a:t>Kapitelname, Headline, Story</a:t>
            </a:r>
          </a:p>
        </p:txBody>
      </p:sp>
      <p:sp>
        <p:nvSpPr>
          <p:cNvPr id="18" name="Textplatzhalter 9"/>
          <p:cNvSpPr>
            <a:spLocks noGrp="1"/>
          </p:cNvSpPr>
          <p:nvPr>
            <p:ph type="body" sz="quarter" idx="21" hasCustomPrompt="1"/>
          </p:nvPr>
        </p:nvSpPr>
        <p:spPr>
          <a:xfrm>
            <a:off x="160338" y="3158219"/>
            <a:ext cx="324000" cy="364500"/>
          </a:xfrm>
          <a:prstGeom prst="rect">
            <a:avLst/>
          </a:prstGeom>
          <a:solidFill>
            <a:schemeClr val="tx2"/>
          </a:solidFill>
        </p:spPr>
        <p:txBody>
          <a:bodyPr lIns="72000" rIns="72000" anchor="ctr"/>
          <a:lstStyle>
            <a:lvl1pPr algn="r">
              <a:defRPr>
                <a:solidFill>
                  <a:schemeClr val="bg1"/>
                </a:solidFill>
              </a:defRPr>
            </a:lvl1pPr>
          </a:lstStyle>
          <a:p>
            <a:pPr lvl="0"/>
            <a:r>
              <a:rPr lang="de-DE" dirty="0"/>
              <a:t>#</a:t>
            </a:r>
          </a:p>
        </p:txBody>
      </p:sp>
      <p:sp>
        <p:nvSpPr>
          <p:cNvPr id="19" name="Textplatzhalter 9"/>
          <p:cNvSpPr>
            <a:spLocks noGrp="1"/>
          </p:cNvSpPr>
          <p:nvPr>
            <p:ph type="body" sz="quarter" idx="22" hasCustomPrompt="1"/>
          </p:nvPr>
        </p:nvSpPr>
        <p:spPr>
          <a:xfrm>
            <a:off x="646339" y="3158219"/>
            <a:ext cx="8336795" cy="364500"/>
          </a:xfrm>
          <a:prstGeom prst="rect">
            <a:avLst/>
          </a:prstGeom>
          <a:solidFill>
            <a:schemeClr val="bg1">
              <a:lumMod val="95000"/>
            </a:schemeClr>
          </a:solidFill>
        </p:spPr>
        <p:txBody>
          <a:bodyPr lIns="162000" rIns="162000" anchor="ctr"/>
          <a:lstStyle>
            <a:lvl1pPr algn="l">
              <a:defRPr>
                <a:solidFill>
                  <a:schemeClr val="tx2"/>
                </a:solidFill>
              </a:defRPr>
            </a:lvl1pPr>
          </a:lstStyle>
          <a:p>
            <a:pPr lvl="0"/>
            <a:r>
              <a:rPr lang="de-DE" dirty="0"/>
              <a:t>Kapitelname, Headline, Story</a:t>
            </a:r>
          </a:p>
        </p:txBody>
      </p:sp>
      <p:sp>
        <p:nvSpPr>
          <p:cNvPr id="20" name="Textplatzhalter 9"/>
          <p:cNvSpPr>
            <a:spLocks noGrp="1"/>
          </p:cNvSpPr>
          <p:nvPr>
            <p:ph type="body" sz="quarter" idx="23" hasCustomPrompt="1"/>
          </p:nvPr>
        </p:nvSpPr>
        <p:spPr>
          <a:xfrm>
            <a:off x="160338" y="3642379"/>
            <a:ext cx="324000" cy="364500"/>
          </a:xfrm>
          <a:prstGeom prst="rect">
            <a:avLst/>
          </a:prstGeom>
          <a:solidFill>
            <a:schemeClr val="tx2"/>
          </a:solidFill>
        </p:spPr>
        <p:txBody>
          <a:bodyPr lIns="72000" rIns="72000" anchor="ctr"/>
          <a:lstStyle>
            <a:lvl1pPr algn="r">
              <a:defRPr>
                <a:solidFill>
                  <a:schemeClr val="bg1"/>
                </a:solidFill>
              </a:defRPr>
            </a:lvl1pPr>
          </a:lstStyle>
          <a:p>
            <a:pPr lvl="0"/>
            <a:r>
              <a:rPr lang="de-DE" dirty="0"/>
              <a:t>#</a:t>
            </a:r>
          </a:p>
        </p:txBody>
      </p:sp>
      <p:sp>
        <p:nvSpPr>
          <p:cNvPr id="21" name="Textplatzhalter 9"/>
          <p:cNvSpPr>
            <a:spLocks noGrp="1"/>
          </p:cNvSpPr>
          <p:nvPr>
            <p:ph type="body" sz="quarter" idx="24" hasCustomPrompt="1"/>
          </p:nvPr>
        </p:nvSpPr>
        <p:spPr>
          <a:xfrm>
            <a:off x="646339" y="3642379"/>
            <a:ext cx="8336795" cy="364500"/>
          </a:xfrm>
          <a:prstGeom prst="rect">
            <a:avLst/>
          </a:prstGeom>
          <a:solidFill>
            <a:schemeClr val="bg1">
              <a:lumMod val="95000"/>
            </a:schemeClr>
          </a:solidFill>
        </p:spPr>
        <p:txBody>
          <a:bodyPr lIns="162000" rIns="162000" anchor="ctr"/>
          <a:lstStyle>
            <a:lvl1pPr algn="l">
              <a:defRPr>
                <a:solidFill>
                  <a:schemeClr val="tx2"/>
                </a:solidFill>
              </a:defRPr>
            </a:lvl1pPr>
          </a:lstStyle>
          <a:p>
            <a:pPr lvl="0"/>
            <a:r>
              <a:rPr lang="de-DE" dirty="0"/>
              <a:t>Kapitelname, Headline, Story, Ende</a:t>
            </a:r>
          </a:p>
        </p:txBody>
      </p:sp>
    </p:spTree>
    <p:extLst>
      <p:ext uri="{BB962C8B-B14F-4D97-AF65-F5344CB8AC3E}">
        <p14:creationId xmlns:p14="http://schemas.microsoft.com/office/powerpoint/2010/main" val="150028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dirty="0"/>
              <a:t>Agenda</a:t>
            </a:r>
            <a:endParaRPr lang="en-US" dirty="0"/>
          </a:p>
        </p:txBody>
      </p:sp>
      <p:sp>
        <p:nvSpPr>
          <p:cNvPr id="8" name="Foliennummernplatzhalter 7"/>
          <p:cNvSpPr>
            <a:spLocks noGrp="1"/>
          </p:cNvSpPr>
          <p:nvPr>
            <p:ph type="sldNum" sz="quarter" idx="12"/>
          </p:nvPr>
        </p:nvSpPr>
        <p:spPr/>
        <p:txBody>
          <a:bodyPr/>
          <a:lstStyle/>
          <a:p>
            <a:fld id="{C14075F3-F5BF-419D-BE50-EBF9B68250F3}" type="slidenum">
              <a:rPr lang="de-DE" smtClean="0"/>
              <a:pPr/>
              <a:t>‹Nr.›</a:t>
            </a:fld>
            <a:endParaRPr lang="de-DE" dirty="0"/>
          </a:p>
        </p:txBody>
      </p:sp>
      <p:sp>
        <p:nvSpPr>
          <p:cNvPr id="10" name="Textplatzhalter 9"/>
          <p:cNvSpPr>
            <a:spLocks noGrp="1"/>
          </p:cNvSpPr>
          <p:nvPr>
            <p:ph type="body" sz="quarter" idx="13" hasCustomPrompt="1"/>
          </p:nvPr>
        </p:nvSpPr>
        <p:spPr>
          <a:xfrm>
            <a:off x="160338" y="1221581"/>
            <a:ext cx="324000" cy="364500"/>
          </a:xfrm>
          <a:prstGeom prst="rect">
            <a:avLst/>
          </a:prstGeom>
          <a:solidFill>
            <a:schemeClr val="tx2"/>
          </a:solidFill>
        </p:spPr>
        <p:txBody>
          <a:bodyPr lIns="72000" rIns="72000" anchor="ctr"/>
          <a:lstStyle>
            <a:lvl1pPr algn="r">
              <a:defRPr>
                <a:solidFill>
                  <a:schemeClr val="bg1"/>
                </a:solidFill>
              </a:defRPr>
            </a:lvl1pPr>
          </a:lstStyle>
          <a:p>
            <a:pPr lvl="0"/>
            <a:r>
              <a:rPr lang="de-DE" dirty="0"/>
              <a:t>#</a:t>
            </a:r>
          </a:p>
        </p:txBody>
      </p:sp>
      <p:sp>
        <p:nvSpPr>
          <p:cNvPr id="11" name="Textplatzhalter 9"/>
          <p:cNvSpPr>
            <a:spLocks noGrp="1"/>
          </p:cNvSpPr>
          <p:nvPr>
            <p:ph type="body" sz="quarter" idx="14" hasCustomPrompt="1"/>
          </p:nvPr>
        </p:nvSpPr>
        <p:spPr>
          <a:xfrm>
            <a:off x="563539" y="1221581"/>
            <a:ext cx="8419595" cy="364500"/>
          </a:xfrm>
          <a:prstGeom prst="rect">
            <a:avLst/>
          </a:prstGeom>
          <a:solidFill>
            <a:schemeClr val="bg1"/>
          </a:solidFill>
        </p:spPr>
        <p:txBody>
          <a:bodyPr lIns="162000" rIns="162000" anchor="ctr"/>
          <a:lstStyle>
            <a:lvl1pPr algn="l">
              <a:defRPr>
                <a:solidFill>
                  <a:schemeClr val="tx2"/>
                </a:solidFill>
              </a:defRPr>
            </a:lvl1pPr>
          </a:lstStyle>
          <a:p>
            <a:pPr lvl="0"/>
            <a:r>
              <a:rPr lang="de-DE" dirty="0"/>
              <a:t>Kapitelname, Headline, Story, Start</a:t>
            </a:r>
          </a:p>
        </p:txBody>
      </p:sp>
      <p:sp>
        <p:nvSpPr>
          <p:cNvPr id="12" name="Textplatzhalter 9"/>
          <p:cNvSpPr>
            <a:spLocks noGrp="1"/>
          </p:cNvSpPr>
          <p:nvPr>
            <p:ph type="body" sz="quarter" idx="15" hasCustomPrompt="1"/>
          </p:nvPr>
        </p:nvSpPr>
        <p:spPr>
          <a:xfrm>
            <a:off x="160338" y="1705741"/>
            <a:ext cx="324000" cy="364500"/>
          </a:xfrm>
          <a:prstGeom prst="rect">
            <a:avLst/>
          </a:prstGeom>
          <a:solidFill>
            <a:schemeClr val="tx2"/>
          </a:solidFill>
        </p:spPr>
        <p:txBody>
          <a:bodyPr lIns="72000" rIns="72000" anchor="ctr"/>
          <a:lstStyle>
            <a:lvl1pPr algn="r">
              <a:defRPr>
                <a:solidFill>
                  <a:schemeClr val="bg1"/>
                </a:solidFill>
              </a:defRPr>
            </a:lvl1pPr>
          </a:lstStyle>
          <a:p>
            <a:pPr lvl="0"/>
            <a:r>
              <a:rPr lang="de-DE" dirty="0"/>
              <a:t>#</a:t>
            </a:r>
          </a:p>
        </p:txBody>
      </p:sp>
      <p:sp>
        <p:nvSpPr>
          <p:cNvPr id="13" name="Textplatzhalter 9"/>
          <p:cNvSpPr>
            <a:spLocks noGrp="1"/>
          </p:cNvSpPr>
          <p:nvPr>
            <p:ph type="body" sz="quarter" idx="16" hasCustomPrompt="1"/>
          </p:nvPr>
        </p:nvSpPr>
        <p:spPr>
          <a:xfrm>
            <a:off x="563539" y="1705741"/>
            <a:ext cx="8419595" cy="364500"/>
          </a:xfrm>
          <a:prstGeom prst="rect">
            <a:avLst/>
          </a:prstGeom>
          <a:solidFill>
            <a:schemeClr val="bg1"/>
          </a:solidFill>
        </p:spPr>
        <p:txBody>
          <a:bodyPr lIns="162000" rIns="162000" anchor="ctr"/>
          <a:lstStyle>
            <a:lvl1pPr algn="l">
              <a:defRPr>
                <a:solidFill>
                  <a:schemeClr val="tx2"/>
                </a:solidFill>
              </a:defRPr>
            </a:lvl1pPr>
          </a:lstStyle>
          <a:p>
            <a:pPr lvl="0"/>
            <a:r>
              <a:rPr lang="de-DE" dirty="0"/>
              <a:t>Kapitelname, Headline, Story</a:t>
            </a:r>
          </a:p>
        </p:txBody>
      </p:sp>
      <p:sp>
        <p:nvSpPr>
          <p:cNvPr id="14" name="Textplatzhalter 9"/>
          <p:cNvSpPr>
            <a:spLocks noGrp="1"/>
          </p:cNvSpPr>
          <p:nvPr>
            <p:ph type="body" sz="quarter" idx="17" hasCustomPrompt="1"/>
          </p:nvPr>
        </p:nvSpPr>
        <p:spPr>
          <a:xfrm>
            <a:off x="160338" y="2189900"/>
            <a:ext cx="324000" cy="364500"/>
          </a:xfrm>
          <a:prstGeom prst="rect">
            <a:avLst/>
          </a:prstGeom>
          <a:solidFill>
            <a:schemeClr val="tx2"/>
          </a:solidFill>
        </p:spPr>
        <p:txBody>
          <a:bodyPr lIns="72000" rIns="72000" anchor="ctr"/>
          <a:lstStyle>
            <a:lvl1pPr algn="r">
              <a:defRPr>
                <a:solidFill>
                  <a:schemeClr val="bg1"/>
                </a:solidFill>
              </a:defRPr>
            </a:lvl1pPr>
          </a:lstStyle>
          <a:p>
            <a:pPr lvl="0"/>
            <a:r>
              <a:rPr lang="de-DE" dirty="0"/>
              <a:t>#</a:t>
            </a:r>
          </a:p>
        </p:txBody>
      </p:sp>
      <p:sp>
        <p:nvSpPr>
          <p:cNvPr id="15" name="Textplatzhalter 9"/>
          <p:cNvSpPr>
            <a:spLocks noGrp="1"/>
          </p:cNvSpPr>
          <p:nvPr>
            <p:ph type="body" sz="quarter" idx="18" hasCustomPrompt="1"/>
          </p:nvPr>
        </p:nvSpPr>
        <p:spPr>
          <a:xfrm>
            <a:off x="563539" y="2189900"/>
            <a:ext cx="8419595" cy="364500"/>
          </a:xfrm>
          <a:prstGeom prst="rect">
            <a:avLst/>
          </a:prstGeom>
          <a:solidFill>
            <a:schemeClr val="bg1"/>
          </a:solidFill>
        </p:spPr>
        <p:txBody>
          <a:bodyPr lIns="162000" rIns="162000" anchor="ctr"/>
          <a:lstStyle>
            <a:lvl1pPr algn="l">
              <a:defRPr>
                <a:solidFill>
                  <a:schemeClr val="tx2"/>
                </a:solidFill>
              </a:defRPr>
            </a:lvl1pPr>
          </a:lstStyle>
          <a:p>
            <a:pPr lvl="0"/>
            <a:r>
              <a:rPr lang="de-DE" dirty="0"/>
              <a:t>Kapitelname, Headline, Story</a:t>
            </a:r>
          </a:p>
        </p:txBody>
      </p:sp>
      <p:sp>
        <p:nvSpPr>
          <p:cNvPr id="16" name="Textplatzhalter 9"/>
          <p:cNvSpPr>
            <a:spLocks noGrp="1"/>
          </p:cNvSpPr>
          <p:nvPr>
            <p:ph type="body" sz="quarter" idx="19" hasCustomPrompt="1"/>
          </p:nvPr>
        </p:nvSpPr>
        <p:spPr>
          <a:xfrm>
            <a:off x="160338" y="2674060"/>
            <a:ext cx="324000" cy="364500"/>
          </a:xfrm>
          <a:prstGeom prst="rect">
            <a:avLst/>
          </a:prstGeom>
          <a:solidFill>
            <a:schemeClr val="tx2"/>
          </a:solidFill>
        </p:spPr>
        <p:txBody>
          <a:bodyPr lIns="72000" rIns="72000" anchor="ctr"/>
          <a:lstStyle>
            <a:lvl1pPr algn="r">
              <a:defRPr>
                <a:solidFill>
                  <a:schemeClr val="bg1"/>
                </a:solidFill>
              </a:defRPr>
            </a:lvl1pPr>
          </a:lstStyle>
          <a:p>
            <a:pPr lvl="0"/>
            <a:r>
              <a:rPr lang="de-DE" dirty="0"/>
              <a:t>#</a:t>
            </a:r>
          </a:p>
        </p:txBody>
      </p:sp>
      <p:sp>
        <p:nvSpPr>
          <p:cNvPr id="17" name="Textplatzhalter 9"/>
          <p:cNvSpPr>
            <a:spLocks noGrp="1"/>
          </p:cNvSpPr>
          <p:nvPr>
            <p:ph type="body" sz="quarter" idx="20" hasCustomPrompt="1"/>
          </p:nvPr>
        </p:nvSpPr>
        <p:spPr>
          <a:xfrm>
            <a:off x="563539" y="2674060"/>
            <a:ext cx="8419595" cy="364500"/>
          </a:xfrm>
          <a:prstGeom prst="rect">
            <a:avLst/>
          </a:prstGeom>
          <a:solidFill>
            <a:schemeClr val="bg1"/>
          </a:solidFill>
        </p:spPr>
        <p:txBody>
          <a:bodyPr lIns="162000" rIns="162000" anchor="ctr"/>
          <a:lstStyle>
            <a:lvl1pPr algn="l">
              <a:defRPr>
                <a:solidFill>
                  <a:schemeClr val="tx2"/>
                </a:solidFill>
              </a:defRPr>
            </a:lvl1pPr>
          </a:lstStyle>
          <a:p>
            <a:pPr lvl="0"/>
            <a:r>
              <a:rPr lang="de-DE" dirty="0"/>
              <a:t>Kapitelname, Headline, Story</a:t>
            </a:r>
          </a:p>
        </p:txBody>
      </p:sp>
      <p:sp>
        <p:nvSpPr>
          <p:cNvPr id="18" name="Textplatzhalter 9"/>
          <p:cNvSpPr>
            <a:spLocks noGrp="1"/>
          </p:cNvSpPr>
          <p:nvPr>
            <p:ph type="body" sz="quarter" idx="21" hasCustomPrompt="1"/>
          </p:nvPr>
        </p:nvSpPr>
        <p:spPr>
          <a:xfrm>
            <a:off x="160338" y="3158219"/>
            <a:ext cx="324000" cy="364500"/>
          </a:xfrm>
          <a:prstGeom prst="rect">
            <a:avLst/>
          </a:prstGeom>
          <a:solidFill>
            <a:schemeClr val="tx2"/>
          </a:solidFill>
        </p:spPr>
        <p:txBody>
          <a:bodyPr lIns="72000" rIns="72000" anchor="ctr"/>
          <a:lstStyle>
            <a:lvl1pPr algn="r">
              <a:defRPr>
                <a:solidFill>
                  <a:schemeClr val="bg1"/>
                </a:solidFill>
              </a:defRPr>
            </a:lvl1pPr>
          </a:lstStyle>
          <a:p>
            <a:pPr lvl="0"/>
            <a:r>
              <a:rPr lang="de-DE" dirty="0"/>
              <a:t>#</a:t>
            </a:r>
          </a:p>
        </p:txBody>
      </p:sp>
      <p:sp>
        <p:nvSpPr>
          <p:cNvPr id="19" name="Textplatzhalter 9"/>
          <p:cNvSpPr>
            <a:spLocks noGrp="1"/>
          </p:cNvSpPr>
          <p:nvPr>
            <p:ph type="body" sz="quarter" idx="22" hasCustomPrompt="1"/>
          </p:nvPr>
        </p:nvSpPr>
        <p:spPr>
          <a:xfrm>
            <a:off x="563539" y="3158219"/>
            <a:ext cx="8419595" cy="364500"/>
          </a:xfrm>
          <a:prstGeom prst="rect">
            <a:avLst/>
          </a:prstGeom>
          <a:solidFill>
            <a:schemeClr val="bg1"/>
          </a:solidFill>
        </p:spPr>
        <p:txBody>
          <a:bodyPr lIns="162000" rIns="162000" anchor="ctr"/>
          <a:lstStyle>
            <a:lvl1pPr algn="l">
              <a:defRPr>
                <a:solidFill>
                  <a:schemeClr val="tx2"/>
                </a:solidFill>
              </a:defRPr>
            </a:lvl1pPr>
          </a:lstStyle>
          <a:p>
            <a:pPr lvl="0"/>
            <a:r>
              <a:rPr lang="de-DE" dirty="0"/>
              <a:t>Kapitelname, Headline, Story</a:t>
            </a:r>
          </a:p>
        </p:txBody>
      </p:sp>
      <p:sp>
        <p:nvSpPr>
          <p:cNvPr id="20" name="Textplatzhalter 9"/>
          <p:cNvSpPr>
            <a:spLocks noGrp="1"/>
          </p:cNvSpPr>
          <p:nvPr>
            <p:ph type="body" sz="quarter" idx="23" hasCustomPrompt="1"/>
          </p:nvPr>
        </p:nvSpPr>
        <p:spPr>
          <a:xfrm>
            <a:off x="160338" y="3642379"/>
            <a:ext cx="324000" cy="364500"/>
          </a:xfrm>
          <a:prstGeom prst="rect">
            <a:avLst/>
          </a:prstGeom>
          <a:solidFill>
            <a:schemeClr val="tx2"/>
          </a:solidFill>
        </p:spPr>
        <p:txBody>
          <a:bodyPr lIns="72000" rIns="72000" anchor="ctr"/>
          <a:lstStyle>
            <a:lvl1pPr algn="r">
              <a:defRPr>
                <a:solidFill>
                  <a:schemeClr val="bg1"/>
                </a:solidFill>
              </a:defRPr>
            </a:lvl1pPr>
          </a:lstStyle>
          <a:p>
            <a:pPr lvl="0"/>
            <a:r>
              <a:rPr lang="de-DE" dirty="0"/>
              <a:t>#</a:t>
            </a:r>
          </a:p>
        </p:txBody>
      </p:sp>
      <p:sp>
        <p:nvSpPr>
          <p:cNvPr id="21" name="Textplatzhalter 9"/>
          <p:cNvSpPr>
            <a:spLocks noGrp="1"/>
          </p:cNvSpPr>
          <p:nvPr>
            <p:ph type="body" sz="quarter" idx="24" hasCustomPrompt="1"/>
          </p:nvPr>
        </p:nvSpPr>
        <p:spPr>
          <a:xfrm>
            <a:off x="563539" y="3642379"/>
            <a:ext cx="8419595" cy="364500"/>
          </a:xfrm>
          <a:prstGeom prst="rect">
            <a:avLst/>
          </a:prstGeom>
          <a:solidFill>
            <a:schemeClr val="bg1"/>
          </a:solidFill>
        </p:spPr>
        <p:txBody>
          <a:bodyPr lIns="162000" rIns="162000" anchor="ctr"/>
          <a:lstStyle>
            <a:lvl1pPr algn="l">
              <a:defRPr>
                <a:solidFill>
                  <a:schemeClr val="tx2"/>
                </a:solidFill>
              </a:defRPr>
            </a:lvl1pPr>
          </a:lstStyle>
          <a:p>
            <a:pPr lvl="0"/>
            <a:r>
              <a:rPr lang="de-DE" dirty="0"/>
              <a:t>Kapitelname, Headline, Story, Ende</a:t>
            </a:r>
          </a:p>
        </p:txBody>
      </p:sp>
    </p:spTree>
    <p:extLst>
      <p:ext uri="{BB962C8B-B14F-4D97-AF65-F5344CB8AC3E}">
        <p14:creationId xmlns:p14="http://schemas.microsoft.com/office/powerpoint/2010/main" val="183137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Leer (nur Headline +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Foliennummernplatzhalter 7"/>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249649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nur Footer)">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334065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weiße 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03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und Über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
        <p:nvSpPr>
          <p:cNvPr id="5" name="Medienplatzhalter 4"/>
          <p:cNvSpPr>
            <a:spLocks noGrp="1"/>
          </p:cNvSpPr>
          <p:nvPr>
            <p:ph type="media" sz="quarter" idx="17"/>
          </p:nvPr>
        </p:nvSpPr>
        <p:spPr>
          <a:xfrm>
            <a:off x="160338" y="1221582"/>
            <a:ext cx="8822795" cy="2877740"/>
          </a:xfrm>
          <a:prstGeom prst="rect">
            <a:avLst/>
          </a:prstGeom>
          <a:solidFill>
            <a:schemeClr val="bg1">
              <a:lumMod val="95000"/>
            </a:schemeClr>
          </a:solidFill>
        </p:spPr>
        <p:txBody>
          <a:bodyPr bIns="468000" anchor="ctr"/>
          <a:lstStyle>
            <a:lvl1pPr algn="ctr">
              <a:defRPr/>
            </a:lvl1pPr>
          </a:lstStyle>
          <a:p>
            <a:r>
              <a:rPr lang="de-DE"/>
              <a:t>Mediaclip durch Klicken auf Symbol hinzufügen</a:t>
            </a:r>
          </a:p>
        </p:txBody>
      </p:sp>
    </p:spTree>
    <p:extLst>
      <p:ext uri="{BB962C8B-B14F-4D97-AF65-F5344CB8AC3E}">
        <p14:creationId xmlns:p14="http://schemas.microsoft.com/office/powerpoint/2010/main" val="231438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1">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243001"/>
            <a:ext cx="8496000" cy="1125140"/>
          </a:xfrm>
          <a:prstGeom prst="rect">
            <a:avLst/>
          </a:prstGeo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Textmasterformate durch Klicken bearbeiten</a:t>
            </a:r>
          </a:p>
        </p:txBody>
      </p:sp>
      <p:sp>
        <p:nvSpPr>
          <p:cNvPr id="9" name="Medienplatzhalter 6"/>
          <p:cNvSpPr>
            <a:spLocks noGrp="1"/>
          </p:cNvSpPr>
          <p:nvPr>
            <p:ph type="media" sz="quarter" idx="14"/>
          </p:nvPr>
        </p:nvSpPr>
        <p:spPr>
          <a:xfrm>
            <a:off x="161926" y="121444"/>
            <a:ext cx="8821208" cy="3975497"/>
          </a:xfrm>
          <a:prstGeom prst="rect">
            <a:avLst/>
          </a:prstGeom>
          <a:solidFill>
            <a:schemeClr val="bg1">
              <a:lumMod val="95000"/>
            </a:schemeClr>
          </a:solidFill>
        </p:spPr>
        <p:txBody>
          <a:bodyPr bIns="612000" anchor="ctr"/>
          <a:lstStyle>
            <a:lvl1pPr algn="ctr">
              <a:defRPr/>
            </a:lvl1pPr>
          </a:lstStyle>
          <a:p>
            <a:r>
              <a:rPr lang="de-DE"/>
              <a:t>Mediaclip durch Klicken auf Symbol hinzufügen</a:t>
            </a:r>
          </a:p>
        </p:txBody>
      </p:sp>
      <p:sp>
        <p:nvSpPr>
          <p:cNvPr id="8" name="Foliennummernplatzhalter 7"/>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47611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a:xfrm>
            <a:off x="161539" y="1221581"/>
            <a:ext cx="8821594" cy="2875647"/>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Foliennummernplatzhalter 8"/>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19660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ganze Se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97033" y="4505649"/>
            <a:ext cx="3086100" cy="108000"/>
          </a:xfrm>
          <a:prstGeom prst="rect">
            <a:avLst/>
          </a:prstGeom>
        </p:spPr>
        <p:txBody>
          <a:bodyPr/>
          <a:lstStyle/>
          <a:p>
            <a:endParaRPr lang="de-DE"/>
          </a:p>
        </p:txBody>
      </p:sp>
      <p:sp>
        <p:nvSpPr>
          <p:cNvPr id="5" name="Footer Placeholder 4"/>
          <p:cNvSpPr>
            <a:spLocks noGrp="1"/>
          </p:cNvSpPr>
          <p:nvPr>
            <p:ph type="ftr" sz="quarter" idx="11"/>
          </p:nvPr>
        </p:nvSpPr>
        <p:spPr>
          <a:xfrm>
            <a:off x="5897033" y="4618222"/>
            <a:ext cx="3086100" cy="108000"/>
          </a:xfrm>
          <a:prstGeom prst="rect">
            <a:avLst/>
          </a:prstGeom>
        </p:spPr>
        <p:txBody>
          <a:bodyPr/>
          <a:lstStyle/>
          <a:p>
            <a:endParaRPr lang="de-DE"/>
          </a:p>
        </p:txBody>
      </p:sp>
      <p:sp>
        <p:nvSpPr>
          <p:cNvPr id="6" name="Slide Number Placeholder 5"/>
          <p:cNvSpPr>
            <a:spLocks noGrp="1"/>
          </p:cNvSpPr>
          <p:nvPr>
            <p:ph type="sldNum" sz="quarter" idx="12"/>
          </p:nvPr>
        </p:nvSpPr>
        <p:spPr/>
        <p:txBody>
          <a:bodyPr/>
          <a:lstStyle/>
          <a:p>
            <a:fld id="{C14075F3-F5BF-419D-BE50-EBF9B68250F3}" type="slidenum">
              <a:rPr lang="de-DE" smtClean="0"/>
              <a:pPr/>
              <a:t>‹Nr.›</a:t>
            </a:fld>
            <a:endParaRPr lang="de-DE"/>
          </a:p>
        </p:txBody>
      </p:sp>
      <p:sp>
        <p:nvSpPr>
          <p:cNvPr id="3" name="Text Placeholder 2"/>
          <p:cNvSpPr>
            <a:spLocks noGrp="1"/>
          </p:cNvSpPr>
          <p:nvPr>
            <p:ph type="body" idx="1"/>
          </p:nvPr>
        </p:nvSpPr>
        <p:spPr>
          <a:xfrm>
            <a:off x="324000" y="243001"/>
            <a:ext cx="8496000" cy="1125140"/>
          </a:xfrm>
          <a:prstGeom prst="rect">
            <a:avLst/>
          </a:prstGeo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Textmasterformate durch Klicken bearbeiten</a:t>
            </a:r>
          </a:p>
        </p:txBody>
      </p:sp>
      <p:sp>
        <p:nvSpPr>
          <p:cNvPr id="9" name="Medienplatzhalter 6"/>
          <p:cNvSpPr>
            <a:spLocks noGrp="1"/>
          </p:cNvSpPr>
          <p:nvPr>
            <p:ph type="media" sz="quarter" idx="14"/>
          </p:nvPr>
        </p:nvSpPr>
        <p:spPr>
          <a:xfrm>
            <a:off x="1" y="1"/>
            <a:ext cx="9143999" cy="5143499"/>
          </a:xfrm>
          <a:prstGeom prst="rect">
            <a:avLst/>
          </a:prstGeom>
          <a:solidFill>
            <a:schemeClr val="bg1">
              <a:lumMod val="95000"/>
            </a:schemeClr>
          </a:solidFill>
        </p:spPr>
        <p:txBody>
          <a:bodyPr bIns="612000" anchor="ctr"/>
          <a:lstStyle>
            <a:lvl1pPr algn="ctr">
              <a:defRPr/>
            </a:lvl1pPr>
          </a:lstStyle>
          <a:p>
            <a:r>
              <a:rPr lang="de-DE"/>
              <a:t>Mediaclip durch Klicken auf Symbol hinzufügen</a:t>
            </a:r>
          </a:p>
        </p:txBody>
      </p:sp>
    </p:spTree>
    <p:extLst>
      <p:ext uri="{BB962C8B-B14F-4D97-AF65-F5344CB8AC3E}">
        <p14:creationId xmlns:p14="http://schemas.microsoft.com/office/powerpoint/2010/main" val="284571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Rechteck 6"/>
          <p:cNvSpPr>
            <a:spLocks/>
          </p:cNvSpPr>
          <p:nvPr userDrawn="1"/>
        </p:nvSpPr>
        <p:spPr>
          <a:xfrm>
            <a:off x="161539" y="1384672"/>
            <a:ext cx="8821594" cy="271255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solidFill>
                <a:schemeClr val="bg1">
                  <a:lumMod val="85000"/>
                </a:schemeClr>
              </a:solidFill>
            </a:endParaRPr>
          </a:p>
        </p:txBody>
      </p:sp>
      <p:sp>
        <p:nvSpPr>
          <p:cNvPr id="3" name="Subtitle 2"/>
          <p:cNvSpPr>
            <a:spLocks noGrp="1"/>
          </p:cNvSpPr>
          <p:nvPr>
            <p:ph type="subTitle" idx="1" hasCustomPrompt="1"/>
          </p:nvPr>
        </p:nvSpPr>
        <p:spPr>
          <a:xfrm>
            <a:off x="4652963" y="2673598"/>
            <a:ext cx="4168632" cy="212477"/>
          </a:xfrm>
          <a:prstGeom prst="rect">
            <a:avLst/>
          </a:prstGeom>
        </p:spPr>
        <p:txBody>
          <a:bodyPr lIns="0" anchor="t">
            <a:noAutofit/>
          </a:bodyPr>
          <a:lstStyle>
            <a:lvl1pPr marL="0" indent="0" algn="l">
              <a:buNone/>
              <a:defRPr sz="1200" b="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Vorname Name</a:t>
            </a:r>
            <a:endParaRPr lang="en-US" dirty="0"/>
          </a:p>
        </p:txBody>
      </p:sp>
      <p:sp>
        <p:nvSpPr>
          <p:cNvPr id="4" name="Rechteck 3"/>
          <p:cNvSpPr/>
          <p:nvPr userDrawn="1"/>
        </p:nvSpPr>
        <p:spPr>
          <a:xfrm>
            <a:off x="323075" y="2283619"/>
            <a:ext cx="8498520" cy="427145"/>
          </a:xfrm>
          <a:prstGeom prst="rect">
            <a:avLst/>
          </a:prstGeom>
        </p:spPr>
        <p:txBody>
          <a:bodyPr vert="horz" lIns="0" tIns="0" rIns="0" bIns="0" rtlCol="0" anchor="t" anchorCtr="0">
            <a:noAutofit/>
          </a:bodyPr>
          <a:lstStyle/>
          <a:p>
            <a:pPr lvl="0" defTabSz="685800">
              <a:lnSpc>
                <a:spcPct val="90000"/>
              </a:lnSpc>
              <a:spcBef>
                <a:spcPct val="0"/>
              </a:spcBef>
              <a:buNone/>
            </a:pPr>
            <a:r>
              <a:rPr lang="de-DE" sz="2400" b="1" dirty="0">
                <a:solidFill>
                  <a:schemeClr val="accent1"/>
                </a:solidFill>
                <a:latin typeface="+mj-lt"/>
                <a:ea typeface="+mj-ea"/>
                <a:cs typeface="+mj-cs"/>
              </a:rPr>
              <a:t>Vielen</a:t>
            </a:r>
            <a:r>
              <a:rPr lang="de-DE" sz="2400" b="1" baseline="0" dirty="0">
                <a:solidFill>
                  <a:schemeClr val="accent1"/>
                </a:solidFill>
                <a:latin typeface="+mj-lt"/>
                <a:ea typeface="+mj-ea"/>
                <a:cs typeface="+mj-cs"/>
              </a:rPr>
              <a:t> Dank.</a:t>
            </a:r>
            <a:endParaRPr lang="de-DE" sz="2400" b="1" dirty="0">
              <a:solidFill>
                <a:schemeClr val="accent1"/>
              </a:solidFill>
              <a:latin typeface="+mj-lt"/>
              <a:ea typeface="+mj-ea"/>
              <a:cs typeface="+mj-cs"/>
            </a:endParaRPr>
          </a:p>
        </p:txBody>
      </p:sp>
      <p:sp>
        <p:nvSpPr>
          <p:cNvPr id="8" name="Rechteck 7"/>
          <p:cNvSpPr/>
          <p:nvPr userDrawn="1"/>
        </p:nvSpPr>
        <p:spPr>
          <a:xfrm>
            <a:off x="4652963" y="2414298"/>
            <a:ext cx="4168632" cy="427145"/>
          </a:xfrm>
          <a:prstGeom prst="rect">
            <a:avLst/>
          </a:prstGeom>
        </p:spPr>
        <p:txBody>
          <a:bodyPr vert="horz" lIns="0" tIns="0" rIns="0" bIns="0" rtlCol="0" anchor="t" anchorCtr="0">
            <a:noAutofit/>
          </a:bodyPr>
          <a:lstStyle/>
          <a:p>
            <a:pPr lvl="0" defTabSz="685800">
              <a:lnSpc>
                <a:spcPct val="90000"/>
              </a:lnSpc>
              <a:spcBef>
                <a:spcPct val="0"/>
              </a:spcBef>
              <a:buNone/>
            </a:pPr>
            <a:r>
              <a:rPr lang="de-DE" sz="1200" b="1" dirty="0">
                <a:solidFill>
                  <a:schemeClr val="accent1"/>
                </a:solidFill>
                <a:latin typeface="+mj-lt"/>
                <a:ea typeface="+mj-ea"/>
                <a:cs typeface="+mj-cs"/>
              </a:rPr>
              <a:t>Ihr/e Ansprechpartner/in:</a:t>
            </a:r>
          </a:p>
        </p:txBody>
      </p:sp>
      <p:sp>
        <p:nvSpPr>
          <p:cNvPr id="15" name="Rechteck 14"/>
          <p:cNvSpPr/>
          <p:nvPr userDrawn="1"/>
        </p:nvSpPr>
        <p:spPr>
          <a:xfrm>
            <a:off x="4652964" y="2953688"/>
            <a:ext cx="700087" cy="212477"/>
          </a:xfrm>
          <a:prstGeom prst="rect">
            <a:avLst/>
          </a:prstGeom>
        </p:spPr>
        <p:txBody>
          <a:bodyPr vert="horz" lIns="0" tIns="0" rIns="0" bIns="0" rtlCol="0" anchor="t">
            <a:noAutofit/>
          </a:bodyPr>
          <a:lstStyle/>
          <a:p>
            <a:pPr lvl="0" indent="0" defTabSz="685800">
              <a:lnSpc>
                <a:spcPct val="100000"/>
              </a:lnSpc>
              <a:spcBef>
                <a:spcPts val="0"/>
              </a:spcBef>
              <a:spcAft>
                <a:spcPts val="600"/>
              </a:spcAft>
              <a:buFontTx/>
              <a:buNone/>
            </a:pPr>
            <a:r>
              <a:rPr lang="de-DE" sz="1200" b="0" dirty="0">
                <a:solidFill>
                  <a:schemeClr val="accent1"/>
                </a:solidFill>
              </a:rPr>
              <a:t>Tel.:</a:t>
            </a:r>
          </a:p>
        </p:txBody>
      </p:sp>
      <p:sp>
        <p:nvSpPr>
          <p:cNvPr id="17" name="Rechteck 16"/>
          <p:cNvSpPr/>
          <p:nvPr userDrawn="1"/>
        </p:nvSpPr>
        <p:spPr>
          <a:xfrm>
            <a:off x="4652964" y="3232318"/>
            <a:ext cx="700087" cy="212477"/>
          </a:xfrm>
          <a:prstGeom prst="rect">
            <a:avLst/>
          </a:prstGeom>
        </p:spPr>
        <p:txBody>
          <a:bodyPr vert="horz" lIns="0" tIns="0" rIns="0" bIns="0" rtlCol="0" anchor="t">
            <a:noAutofit/>
          </a:bodyPr>
          <a:lstStyle/>
          <a:p>
            <a:pPr lvl="0" indent="0" defTabSz="685800">
              <a:lnSpc>
                <a:spcPct val="100000"/>
              </a:lnSpc>
              <a:spcBef>
                <a:spcPts val="0"/>
              </a:spcBef>
              <a:spcAft>
                <a:spcPts val="600"/>
              </a:spcAft>
              <a:buFontTx/>
              <a:buNone/>
            </a:pPr>
            <a:r>
              <a:rPr lang="de-DE" sz="1200" b="0" dirty="0">
                <a:solidFill>
                  <a:schemeClr val="accent1"/>
                </a:solidFill>
              </a:rPr>
              <a:t>E-Mail:</a:t>
            </a:r>
          </a:p>
        </p:txBody>
      </p:sp>
      <p:sp>
        <p:nvSpPr>
          <p:cNvPr id="20" name="Bildplatzhalter 24"/>
          <p:cNvSpPr>
            <a:spLocks noGrp="1"/>
          </p:cNvSpPr>
          <p:nvPr>
            <p:ph type="pic" sz="quarter" idx="10"/>
          </p:nvPr>
        </p:nvSpPr>
        <p:spPr>
          <a:xfrm>
            <a:off x="160339" y="120650"/>
            <a:ext cx="8823325" cy="1168760"/>
          </a:xfrm>
          <a:prstGeom prst="rect">
            <a:avLst/>
          </a:prstGeom>
          <a:blipFill>
            <a:blip r:embed="rId2" cstate="print">
              <a:extLst>
                <a:ext uri="{28A0092B-C50C-407E-A947-70E740481C1C}">
                  <a14:useLocalDpi xmlns:a14="http://schemas.microsoft.com/office/drawing/2010/main"/>
                </a:ext>
              </a:extLst>
            </a:blip>
            <a:srcRect/>
            <a:stretch>
              <a:fillRect l="4"/>
            </a:stretch>
          </a:blipFill>
        </p:spPr>
        <p:txBody>
          <a:bodyPr bIns="540000" anchor="ctr"/>
          <a:lstStyle>
            <a:lvl1pPr algn="ctr">
              <a:defRPr/>
            </a:lvl1pPr>
          </a:lstStyle>
          <a:p>
            <a:r>
              <a:rPr lang="de-DE"/>
              <a:t>Bild durch Klicken auf Symbol hinzufügen</a:t>
            </a:r>
          </a:p>
        </p:txBody>
      </p:sp>
      <p:sp>
        <p:nvSpPr>
          <p:cNvPr id="16" name="Textplatzhalter 4"/>
          <p:cNvSpPr>
            <a:spLocks noGrp="1"/>
          </p:cNvSpPr>
          <p:nvPr>
            <p:ph type="body" sz="quarter" idx="11" hasCustomPrompt="1"/>
          </p:nvPr>
        </p:nvSpPr>
        <p:spPr>
          <a:xfrm>
            <a:off x="5319023" y="2937680"/>
            <a:ext cx="3514427" cy="245660"/>
          </a:xfrm>
        </p:spPr>
        <p:txBody>
          <a:bodyPr lIns="0" rIns="0"/>
          <a:lstStyle>
            <a:lvl1pPr marL="0" indent="0" algn="l" defTabSz="685800" rtl="0" eaLnBrk="1" latinLnBrk="0" hangingPunct="1">
              <a:lnSpc>
                <a:spcPct val="100000"/>
              </a:lnSpc>
              <a:spcBef>
                <a:spcPts val="0"/>
              </a:spcBef>
              <a:spcAft>
                <a:spcPts val="600"/>
              </a:spcAft>
              <a:buFontTx/>
              <a:buNone/>
              <a:defRPr lang="de-DE" sz="1200" b="0" kern="1200" dirty="0" smtClean="0">
                <a:solidFill>
                  <a:schemeClr val="accent1"/>
                </a:solidFill>
                <a:latin typeface="+mn-lt"/>
                <a:ea typeface="+mn-ea"/>
                <a:cs typeface="+mn-cs"/>
              </a:defRPr>
            </a:lvl1pPr>
            <a:lvl2pPr marL="0" indent="0" algn="l" defTabSz="685800" rtl="0" eaLnBrk="1" latinLnBrk="0" hangingPunct="1">
              <a:lnSpc>
                <a:spcPct val="100000"/>
              </a:lnSpc>
              <a:spcBef>
                <a:spcPts val="0"/>
              </a:spcBef>
              <a:spcAft>
                <a:spcPts val="600"/>
              </a:spcAft>
              <a:buFontTx/>
              <a:buNone/>
              <a:defRPr lang="de-DE" sz="1200" b="0" kern="1200" dirty="0" smtClean="0">
                <a:solidFill>
                  <a:schemeClr val="accent1"/>
                </a:solidFill>
                <a:latin typeface="+mn-lt"/>
                <a:ea typeface="+mn-ea"/>
                <a:cs typeface="+mn-cs"/>
              </a:defRPr>
            </a:lvl2pPr>
            <a:lvl3pPr marL="0" indent="0" algn="l" defTabSz="685800" rtl="0" eaLnBrk="1" latinLnBrk="0" hangingPunct="1">
              <a:lnSpc>
                <a:spcPct val="100000"/>
              </a:lnSpc>
              <a:spcBef>
                <a:spcPts val="0"/>
              </a:spcBef>
              <a:spcAft>
                <a:spcPts val="600"/>
              </a:spcAft>
              <a:buFontTx/>
              <a:buNone/>
              <a:defRPr lang="de-DE" sz="1200" b="0" kern="1200" dirty="0" smtClean="0">
                <a:solidFill>
                  <a:schemeClr val="accent1"/>
                </a:solidFill>
                <a:latin typeface="+mn-lt"/>
                <a:ea typeface="+mn-ea"/>
                <a:cs typeface="+mn-cs"/>
              </a:defRPr>
            </a:lvl3pPr>
            <a:lvl4pPr marL="0" indent="0" algn="l" defTabSz="685800" rtl="0" eaLnBrk="1" latinLnBrk="0" hangingPunct="1">
              <a:lnSpc>
                <a:spcPct val="100000"/>
              </a:lnSpc>
              <a:spcBef>
                <a:spcPts val="0"/>
              </a:spcBef>
              <a:spcAft>
                <a:spcPts val="600"/>
              </a:spcAft>
              <a:buFontTx/>
              <a:buNone/>
              <a:defRPr lang="de-DE" sz="1200" b="0" kern="1200" dirty="0" smtClean="0">
                <a:solidFill>
                  <a:schemeClr val="accent1"/>
                </a:solidFill>
                <a:latin typeface="+mn-lt"/>
                <a:ea typeface="+mn-ea"/>
                <a:cs typeface="+mn-cs"/>
              </a:defRPr>
            </a:lvl4pPr>
            <a:lvl5pPr marL="0" indent="0" algn="l" defTabSz="685800" rtl="0" eaLnBrk="1" latinLnBrk="0" hangingPunct="1">
              <a:lnSpc>
                <a:spcPct val="100000"/>
              </a:lnSpc>
              <a:spcBef>
                <a:spcPts val="0"/>
              </a:spcBef>
              <a:spcAft>
                <a:spcPts val="600"/>
              </a:spcAft>
              <a:buFontTx/>
              <a:buNone/>
              <a:defRPr lang="de-DE" sz="1200" b="0" kern="1200" dirty="0">
                <a:solidFill>
                  <a:schemeClr val="accent1"/>
                </a:solidFill>
                <a:latin typeface="+mn-lt"/>
                <a:ea typeface="+mn-ea"/>
                <a:cs typeface="+mn-cs"/>
              </a:defRPr>
            </a:lvl5pPr>
          </a:lstStyle>
          <a:p>
            <a:pPr lvl="0"/>
            <a:r>
              <a:rPr lang="de-DE" dirty="0"/>
              <a:t>XXX</a:t>
            </a:r>
          </a:p>
        </p:txBody>
      </p:sp>
      <p:sp>
        <p:nvSpPr>
          <p:cNvPr id="19" name="Textplatzhalter 4"/>
          <p:cNvSpPr>
            <a:spLocks noGrp="1"/>
          </p:cNvSpPr>
          <p:nvPr>
            <p:ph type="body" sz="quarter" idx="12" hasCustomPrompt="1"/>
          </p:nvPr>
        </p:nvSpPr>
        <p:spPr>
          <a:xfrm>
            <a:off x="5322627" y="3190696"/>
            <a:ext cx="3498968" cy="248540"/>
          </a:xfrm>
        </p:spPr>
        <p:txBody>
          <a:bodyPr lIns="0" rIns="0"/>
          <a:lstStyle>
            <a:lvl1pPr marL="0" indent="0" algn="l" defTabSz="685800" rtl="0" eaLnBrk="1" latinLnBrk="0" hangingPunct="1">
              <a:lnSpc>
                <a:spcPct val="100000"/>
              </a:lnSpc>
              <a:spcBef>
                <a:spcPts val="0"/>
              </a:spcBef>
              <a:spcAft>
                <a:spcPts val="600"/>
              </a:spcAft>
              <a:buFontTx/>
              <a:buNone/>
              <a:defRPr lang="de-DE" sz="1200" b="0" kern="1200" dirty="0" smtClean="0">
                <a:solidFill>
                  <a:schemeClr val="accent1"/>
                </a:solidFill>
                <a:latin typeface="+mn-lt"/>
                <a:ea typeface="+mn-ea"/>
                <a:cs typeface="+mn-cs"/>
              </a:defRPr>
            </a:lvl1pPr>
            <a:lvl2pPr marL="0" indent="0" algn="l" defTabSz="685800" rtl="0" eaLnBrk="1" latinLnBrk="0" hangingPunct="1">
              <a:lnSpc>
                <a:spcPct val="100000"/>
              </a:lnSpc>
              <a:spcBef>
                <a:spcPts val="0"/>
              </a:spcBef>
              <a:spcAft>
                <a:spcPts val="600"/>
              </a:spcAft>
              <a:buFontTx/>
              <a:buNone/>
              <a:defRPr lang="de-DE" sz="1200" b="0" kern="1200" dirty="0" smtClean="0">
                <a:solidFill>
                  <a:schemeClr val="accent1"/>
                </a:solidFill>
                <a:latin typeface="+mn-lt"/>
                <a:ea typeface="+mn-ea"/>
                <a:cs typeface="+mn-cs"/>
              </a:defRPr>
            </a:lvl2pPr>
            <a:lvl3pPr marL="0" indent="0" algn="l" defTabSz="685800" rtl="0" eaLnBrk="1" latinLnBrk="0" hangingPunct="1">
              <a:lnSpc>
                <a:spcPct val="100000"/>
              </a:lnSpc>
              <a:spcBef>
                <a:spcPts val="0"/>
              </a:spcBef>
              <a:spcAft>
                <a:spcPts val="600"/>
              </a:spcAft>
              <a:buFontTx/>
              <a:buNone/>
              <a:defRPr lang="de-DE" sz="1200" b="0" kern="1200" dirty="0" smtClean="0">
                <a:solidFill>
                  <a:schemeClr val="accent1"/>
                </a:solidFill>
                <a:latin typeface="+mn-lt"/>
                <a:ea typeface="+mn-ea"/>
                <a:cs typeface="+mn-cs"/>
              </a:defRPr>
            </a:lvl3pPr>
            <a:lvl4pPr marL="0" indent="0" algn="l" defTabSz="685800" rtl="0" eaLnBrk="1" latinLnBrk="0" hangingPunct="1">
              <a:lnSpc>
                <a:spcPct val="100000"/>
              </a:lnSpc>
              <a:spcBef>
                <a:spcPts val="0"/>
              </a:spcBef>
              <a:spcAft>
                <a:spcPts val="600"/>
              </a:spcAft>
              <a:buFontTx/>
              <a:buNone/>
              <a:defRPr lang="de-DE" sz="1200" b="0" kern="1200" dirty="0" smtClean="0">
                <a:solidFill>
                  <a:schemeClr val="accent1"/>
                </a:solidFill>
                <a:latin typeface="+mn-lt"/>
                <a:ea typeface="+mn-ea"/>
                <a:cs typeface="+mn-cs"/>
              </a:defRPr>
            </a:lvl4pPr>
            <a:lvl5pPr marL="0" indent="0" algn="l" defTabSz="685800" rtl="0" eaLnBrk="1" latinLnBrk="0" hangingPunct="1">
              <a:lnSpc>
                <a:spcPct val="100000"/>
              </a:lnSpc>
              <a:spcBef>
                <a:spcPts val="0"/>
              </a:spcBef>
              <a:spcAft>
                <a:spcPts val="600"/>
              </a:spcAft>
              <a:buFontTx/>
              <a:buNone/>
              <a:defRPr lang="de-DE" sz="1200" b="0" kern="1200" dirty="0">
                <a:solidFill>
                  <a:schemeClr val="accent1"/>
                </a:solidFill>
                <a:latin typeface="+mn-lt"/>
                <a:ea typeface="+mn-ea"/>
                <a:cs typeface="+mn-cs"/>
              </a:defRPr>
            </a:lvl5pPr>
          </a:lstStyle>
          <a:p>
            <a:pPr lvl="0"/>
            <a:r>
              <a:rPr lang="de-DE" dirty="0"/>
              <a:t>XXX </a:t>
            </a:r>
          </a:p>
        </p:txBody>
      </p:sp>
      <p:sp>
        <p:nvSpPr>
          <p:cNvPr id="21" name="Textplatzhalter 4"/>
          <p:cNvSpPr>
            <a:spLocks noGrp="1"/>
          </p:cNvSpPr>
          <p:nvPr>
            <p:ph type="body" sz="quarter" idx="13" hasCustomPrompt="1"/>
          </p:nvPr>
        </p:nvSpPr>
        <p:spPr>
          <a:xfrm>
            <a:off x="4652963" y="3708287"/>
            <a:ext cx="4168632" cy="213300"/>
          </a:xfrm>
        </p:spPr>
        <p:txBody>
          <a:bodyPr lIns="0" rIns="0"/>
          <a:lstStyle>
            <a:lvl1pPr marL="0" indent="0" algn="l" defTabSz="685800" rtl="0" eaLnBrk="1" latinLnBrk="0" hangingPunct="1">
              <a:lnSpc>
                <a:spcPct val="100000"/>
              </a:lnSpc>
              <a:spcBef>
                <a:spcPts val="0"/>
              </a:spcBef>
              <a:spcAft>
                <a:spcPts val="600"/>
              </a:spcAft>
              <a:buFontTx/>
              <a:buNone/>
              <a:defRPr lang="de-DE" sz="1200" b="1" kern="1200" dirty="0" smtClean="0">
                <a:solidFill>
                  <a:schemeClr val="tx2"/>
                </a:solidFill>
                <a:latin typeface="+mn-lt"/>
                <a:ea typeface="+mn-ea"/>
                <a:cs typeface="+mn-cs"/>
              </a:defRPr>
            </a:lvl1pPr>
            <a:lvl2pPr marL="0" indent="0" algn="l" defTabSz="685800" rtl="0" eaLnBrk="1" latinLnBrk="0" hangingPunct="1">
              <a:lnSpc>
                <a:spcPct val="100000"/>
              </a:lnSpc>
              <a:spcBef>
                <a:spcPts val="0"/>
              </a:spcBef>
              <a:spcAft>
                <a:spcPts val="600"/>
              </a:spcAft>
              <a:buFontTx/>
              <a:buNone/>
              <a:defRPr lang="de-DE" sz="1200" b="0" kern="1200" dirty="0" smtClean="0">
                <a:solidFill>
                  <a:schemeClr val="accent1"/>
                </a:solidFill>
                <a:latin typeface="+mn-lt"/>
                <a:ea typeface="+mn-ea"/>
                <a:cs typeface="+mn-cs"/>
              </a:defRPr>
            </a:lvl2pPr>
            <a:lvl3pPr marL="0" indent="0" algn="l" defTabSz="685800" rtl="0" eaLnBrk="1" latinLnBrk="0" hangingPunct="1">
              <a:lnSpc>
                <a:spcPct val="100000"/>
              </a:lnSpc>
              <a:spcBef>
                <a:spcPts val="0"/>
              </a:spcBef>
              <a:spcAft>
                <a:spcPts val="600"/>
              </a:spcAft>
              <a:buFontTx/>
              <a:buNone/>
              <a:defRPr lang="de-DE" sz="1200" b="0" kern="1200" dirty="0" smtClean="0">
                <a:solidFill>
                  <a:schemeClr val="accent1"/>
                </a:solidFill>
                <a:latin typeface="+mn-lt"/>
                <a:ea typeface="+mn-ea"/>
                <a:cs typeface="+mn-cs"/>
              </a:defRPr>
            </a:lvl3pPr>
            <a:lvl4pPr marL="0" indent="0" algn="l" defTabSz="685800" rtl="0" eaLnBrk="1" latinLnBrk="0" hangingPunct="1">
              <a:lnSpc>
                <a:spcPct val="100000"/>
              </a:lnSpc>
              <a:spcBef>
                <a:spcPts val="0"/>
              </a:spcBef>
              <a:spcAft>
                <a:spcPts val="600"/>
              </a:spcAft>
              <a:buFontTx/>
              <a:buNone/>
              <a:defRPr lang="de-DE" sz="1200" b="0" kern="1200" dirty="0" smtClean="0">
                <a:solidFill>
                  <a:schemeClr val="accent1"/>
                </a:solidFill>
                <a:latin typeface="+mn-lt"/>
                <a:ea typeface="+mn-ea"/>
                <a:cs typeface="+mn-cs"/>
              </a:defRPr>
            </a:lvl4pPr>
            <a:lvl5pPr marL="0" indent="0" algn="l" defTabSz="685800" rtl="0" eaLnBrk="1" latinLnBrk="0" hangingPunct="1">
              <a:lnSpc>
                <a:spcPct val="100000"/>
              </a:lnSpc>
              <a:spcBef>
                <a:spcPts val="0"/>
              </a:spcBef>
              <a:spcAft>
                <a:spcPts val="600"/>
              </a:spcAft>
              <a:buFontTx/>
              <a:buNone/>
              <a:defRPr lang="de-DE" sz="1200" b="0" kern="1200" dirty="0">
                <a:solidFill>
                  <a:schemeClr val="accent1"/>
                </a:solidFill>
                <a:latin typeface="+mn-lt"/>
                <a:ea typeface="+mn-ea"/>
                <a:cs typeface="+mn-cs"/>
              </a:defRPr>
            </a:lvl5pPr>
          </a:lstStyle>
          <a:p>
            <a:pPr lvl="0"/>
            <a:r>
              <a:rPr lang="de-DE" dirty="0"/>
              <a:t>URL </a:t>
            </a:r>
          </a:p>
        </p:txBody>
      </p:sp>
    </p:spTree>
    <p:extLst>
      <p:ext uri="{BB962C8B-B14F-4D97-AF65-F5344CB8AC3E}">
        <p14:creationId xmlns:p14="http://schemas.microsoft.com/office/powerpoint/2010/main" val="189156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7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30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160338" y="1221582"/>
            <a:ext cx="4320000" cy="287536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52962" y="1221582"/>
            <a:ext cx="4320000" cy="287536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Foliennummernplatzhalter 9"/>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416870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Bildplatzhalter 7"/>
          <p:cNvSpPr>
            <a:spLocks noGrp="1"/>
          </p:cNvSpPr>
          <p:nvPr>
            <p:ph type="pic" sz="quarter" idx="13"/>
          </p:nvPr>
        </p:nvSpPr>
        <p:spPr>
          <a:xfrm>
            <a:off x="160338" y="1221582"/>
            <a:ext cx="4320000" cy="2875360"/>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7" name="Textplatzhalter 6"/>
          <p:cNvSpPr>
            <a:spLocks noGrp="1"/>
          </p:cNvSpPr>
          <p:nvPr>
            <p:ph type="body" sz="quarter" idx="14"/>
          </p:nvPr>
        </p:nvSpPr>
        <p:spPr>
          <a:xfrm>
            <a:off x="4652963" y="1221582"/>
            <a:ext cx="4320000" cy="287536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oliennummernplatzhalter 9"/>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184249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rechts">
    <p:spTree>
      <p:nvGrpSpPr>
        <p:cNvPr id="1" name=""/>
        <p:cNvGrpSpPr/>
        <p:nvPr/>
      </p:nvGrpSpPr>
      <p:grpSpPr>
        <a:xfrm>
          <a:off x="0" y="0"/>
          <a:ext cx="0" cy="0"/>
          <a:chOff x="0" y="0"/>
          <a:chExt cx="0" cy="0"/>
        </a:xfrm>
      </p:grpSpPr>
      <p:sp>
        <p:nvSpPr>
          <p:cNvPr id="2" name="Title 1"/>
          <p:cNvSpPr>
            <a:spLocks noGrp="1"/>
          </p:cNvSpPr>
          <p:nvPr>
            <p:ph type="title"/>
          </p:nvPr>
        </p:nvSpPr>
        <p:spPr>
          <a:xfrm>
            <a:off x="161539" y="270000"/>
            <a:ext cx="8821594" cy="718200"/>
          </a:xfrm>
        </p:spPr>
        <p:txBody>
          <a:bodyPr/>
          <a:lstStyle/>
          <a:p>
            <a:r>
              <a:rPr lang="de-DE"/>
              <a:t>Titelmasterformat durch Klicken bearbeiten</a:t>
            </a:r>
            <a:endParaRPr lang="en-US" dirty="0"/>
          </a:p>
        </p:txBody>
      </p:sp>
      <p:sp>
        <p:nvSpPr>
          <p:cNvPr id="8" name="Bildplatzhalter 7"/>
          <p:cNvSpPr>
            <a:spLocks noGrp="1"/>
          </p:cNvSpPr>
          <p:nvPr>
            <p:ph type="pic" sz="quarter" idx="13"/>
          </p:nvPr>
        </p:nvSpPr>
        <p:spPr>
          <a:xfrm>
            <a:off x="4652963" y="1221582"/>
            <a:ext cx="4320000" cy="2875360"/>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7" name="Textplatzhalter 6"/>
          <p:cNvSpPr>
            <a:spLocks noGrp="1"/>
          </p:cNvSpPr>
          <p:nvPr>
            <p:ph type="body" sz="quarter" idx="14"/>
          </p:nvPr>
        </p:nvSpPr>
        <p:spPr>
          <a:xfrm>
            <a:off x="161539" y="1221582"/>
            <a:ext cx="4320000" cy="287536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Foliennummernplatzhalter 12"/>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385401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Bilder + Headlin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1539" y="1221581"/>
            <a:ext cx="4320000" cy="189000"/>
          </a:xfrm>
          <a:prstGeom prst="rect">
            <a:avLst/>
          </a:prstGeom>
        </p:spPr>
        <p:txBody>
          <a:bodyPr anchor="t">
            <a:normAutofit/>
          </a:bodyPr>
          <a:lstStyle>
            <a:lvl1pPr marL="0" indent="0">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Textmasterformate durch Klicken bearbeiten</a:t>
            </a:r>
          </a:p>
        </p:txBody>
      </p:sp>
      <p:sp>
        <p:nvSpPr>
          <p:cNvPr id="5" name="Text Placeholder 4"/>
          <p:cNvSpPr>
            <a:spLocks noGrp="1"/>
          </p:cNvSpPr>
          <p:nvPr>
            <p:ph type="body" sz="quarter" idx="3"/>
          </p:nvPr>
        </p:nvSpPr>
        <p:spPr>
          <a:xfrm>
            <a:off x="4654550" y="1221581"/>
            <a:ext cx="4320000" cy="189000"/>
          </a:xfrm>
          <a:prstGeom prst="rect">
            <a:avLst/>
          </a:prstGeom>
        </p:spPr>
        <p:txBody>
          <a:bodyPr anchor="t">
            <a:normAutofit/>
          </a:bodyPr>
          <a:lstStyle>
            <a:lvl1pPr marL="0" indent="0">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Textmasterformate durch Klicken bearbeiten</a:t>
            </a:r>
          </a:p>
        </p:txBody>
      </p:sp>
      <p:sp>
        <p:nvSpPr>
          <p:cNvPr id="10" name="Titel 9"/>
          <p:cNvSpPr>
            <a:spLocks noGrp="1"/>
          </p:cNvSpPr>
          <p:nvPr>
            <p:ph type="title"/>
          </p:nvPr>
        </p:nvSpPr>
        <p:spPr/>
        <p:txBody>
          <a:bodyPr/>
          <a:lstStyle/>
          <a:p>
            <a:r>
              <a:rPr lang="de-DE"/>
              <a:t>Titelmasterformat durch Klicken bearbeiten</a:t>
            </a:r>
          </a:p>
        </p:txBody>
      </p:sp>
      <p:sp>
        <p:nvSpPr>
          <p:cNvPr id="15" name="Bildplatzhalter 6"/>
          <p:cNvSpPr>
            <a:spLocks noGrp="1"/>
          </p:cNvSpPr>
          <p:nvPr>
            <p:ph type="pic" sz="quarter" idx="13"/>
          </p:nvPr>
        </p:nvSpPr>
        <p:spPr>
          <a:xfrm>
            <a:off x="161539" y="1571625"/>
            <a:ext cx="4320000" cy="2525316"/>
          </a:xfrm>
          <a:prstGeom prst="rect">
            <a:avLst/>
          </a:prstGeom>
          <a:solidFill>
            <a:schemeClr val="bg1">
              <a:lumMod val="95000"/>
            </a:schemeClr>
          </a:solidFill>
        </p:spPr>
        <p:txBody>
          <a:bodyPr bIns="468000" anchor="ctr"/>
          <a:lstStyle>
            <a:lvl1pPr algn="ctr">
              <a:defRPr/>
            </a:lvl1pPr>
          </a:lstStyle>
          <a:p>
            <a:r>
              <a:rPr lang="de-DE"/>
              <a:t>Bild durch Klicken auf Symbol hinzufügen</a:t>
            </a:r>
          </a:p>
        </p:txBody>
      </p:sp>
      <p:sp>
        <p:nvSpPr>
          <p:cNvPr id="16" name="Bildplatzhalter 6"/>
          <p:cNvSpPr>
            <a:spLocks noGrp="1"/>
          </p:cNvSpPr>
          <p:nvPr>
            <p:ph type="pic" sz="quarter" idx="14"/>
          </p:nvPr>
        </p:nvSpPr>
        <p:spPr>
          <a:xfrm>
            <a:off x="4654550" y="1571625"/>
            <a:ext cx="4320000" cy="2525316"/>
          </a:xfrm>
          <a:prstGeom prst="rect">
            <a:avLst/>
          </a:prstGeom>
          <a:solidFill>
            <a:schemeClr val="bg1">
              <a:lumMod val="95000"/>
            </a:schemeClr>
          </a:solidFill>
        </p:spPr>
        <p:txBody>
          <a:bodyPr bIns="468000" anchor="ctr"/>
          <a:lstStyle>
            <a:lvl1pPr algn="ctr">
              <a:defRPr/>
            </a:lvl1pPr>
          </a:lstStyle>
          <a:p>
            <a:r>
              <a:rPr lang="de-DE"/>
              <a:t>Bild durch Klicken auf Symbol hinzufügen</a:t>
            </a:r>
          </a:p>
        </p:txBody>
      </p:sp>
      <p:sp>
        <p:nvSpPr>
          <p:cNvPr id="6" name="Foliennummernplatzhalter 5"/>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349155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Drittel Bild 1 Dritte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Bildplatzhalter 7"/>
          <p:cNvSpPr>
            <a:spLocks noGrp="1"/>
          </p:cNvSpPr>
          <p:nvPr>
            <p:ph type="pic" sz="quarter" idx="13"/>
          </p:nvPr>
        </p:nvSpPr>
        <p:spPr>
          <a:xfrm>
            <a:off x="160338" y="1221582"/>
            <a:ext cx="6154661" cy="2875360"/>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7" name="Textplatzhalter 6"/>
          <p:cNvSpPr>
            <a:spLocks noGrp="1"/>
          </p:cNvSpPr>
          <p:nvPr>
            <p:ph type="body" sz="quarter" idx="14"/>
          </p:nvPr>
        </p:nvSpPr>
        <p:spPr>
          <a:xfrm>
            <a:off x="6477000" y="1221582"/>
            <a:ext cx="2495963" cy="287536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oliennummernplatzhalter 9"/>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229318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Drittel Inhalt 1 Drittel Text">
    <p:spTree>
      <p:nvGrpSpPr>
        <p:cNvPr id="1" name=""/>
        <p:cNvGrpSpPr/>
        <p:nvPr/>
      </p:nvGrpSpPr>
      <p:grpSpPr>
        <a:xfrm>
          <a:off x="0" y="0"/>
          <a:ext cx="0" cy="0"/>
          <a:chOff x="0" y="0"/>
          <a:chExt cx="0" cy="0"/>
        </a:xfrm>
      </p:grpSpPr>
      <p:sp>
        <p:nvSpPr>
          <p:cNvPr id="2" name="Title 1"/>
          <p:cNvSpPr>
            <a:spLocks noGrp="1"/>
          </p:cNvSpPr>
          <p:nvPr>
            <p:ph type="title"/>
          </p:nvPr>
        </p:nvSpPr>
        <p:spPr>
          <a:xfrm>
            <a:off x="161539" y="270000"/>
            <a:ext cx="8821594" cy="718200"/>
          </a:xfrm>
        </p:spPr>
        <p:txBody>
          <a:bodyPr/>
          <a:lstStyle/>
          <a:p>
            <a:r>
              <a:rPr lang="de-DE"/>
              <a:t>Titelmasterformat durch Klicken bearbeiten</a:t>
            </a:r>
            <a:endParaRPr lang="en-US" dirty="0"/>
          </a:p>
        </p:txBody>
      </p:sp>
      <p:sp>
        <p:nvSpPr>
          <p:cNvPr id="7" name="Textplatzhalter 6"/>
          <p:cNvSpPr>
            <a:spLocks noGrp="1"/>
          </p:cNvSpPr>
          <p:nvPr>
            <p:ph type="body" sz="quarter" idx="14"/>
          </p:nvPr>
        </p:nvSpPr>
        <p:spPr>
          <a:xfrm>
            <a:off x="161540" y="1221582"/>
            <a:ext cx="2495963" cy="287536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8"/>
          <p:cNvSpPr>
            <a:spLocks noGrp="1"/>
          </p:cNvSpPr>
          <p:nvPr>
            <p:ph sz="quarter" idx="15"/>
          </p:nvPr>
        </p:nvSpPr>
        <p:spPr>
          <a:xfrm>
            <a:off x="2828397" y="1221582"/>
            <a:ext cx="6154737" cy="287536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Foliennummernplatzhalter 8"/>
          <p:cNvSpPr>
            <a:spLocks noGrp="1"/>
          </p:cNvSpPr>
          <p:nvPr>
            <p:ph type="sldNum" sz="quarter" idx="18"/>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244429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und Bild unten">
    <p:spTree>
      <p:nvGrpSpPr>
        <p:cNvPr id="1" name=""/>
        <p:cNvGrpSpPr/>
        <p:nvPr/>
      </p:nvGrpSpPr>
      <p:grpSpPr>
        <a:xfrm>
          <a:off x="0" y="0"/>
          <a:ext cx="0" cy="0"/>
          <a:chOff x="0" y="0"/>
          <a:chExt cx="0" cy="0"/>
        </a:xfrm>
      </p:grpSpPr>
      <p:sp>
        <p:nvSpPr>
          <p:cNvPr id="2" name="Title 1"/>
          <p:cNvSpPr>
            <a:spLocks noGrp="1"/>
          </p:cNvSpPr>
          <p:nvPr>
            <p:ph type="title"/>
          </p:nvPr>
        </p:nvSpPr>
        <p:spPr>
          <a:xfrm>
            <a:off x="161539" y="270000"/>
            <a:ext cx="8821594" cy="718200"/>
          </a:xfrm>
        </p:spPr>
        <p:txBody>
          <a:bodyPr/>
          <a:lstStyle/>
          <a:p>
            <a:r>
              <a:rPr lang="de-DE"/>
              <a:t>Titelmasterformat durch Klicken bearbeiten</a:t>
            </a:r>
            <a:endParaRPr lang="en-US" dirty="0"/>
          </a:p>
        </p:txBody>
      </p:sp>
      <p:sp>
        <p:nvSpPr>
          <p:cNvPr id="8" name="Bildplatzhalter 7"/>
          <p:cNvSpPr>
            <a:spLocks noGrp="1"/>
          </p:cNvSpPr>
          <p:nvPr>
            <p:ph type="pic" sz="quarter" idx="13"/>
          </p:nvPr>
        </p:nvSpPr>
        <p:spPr>
          <a:xfrm>
            <a:off x="160338" y="2845143"/>
            <a:ext cx="8824912" cy="1251798"/>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
        <p:nvSpPr>
          <p:cNvPr id="5" name="Textplatzhalter 4"/>
          <p:cNvSpPr>
            <a:spLocks noGrp="1"/>
          </p:cNvSpPr>
          <p:nvPr>
            <p:ph type="body" sz="quarter" idx="17"/>
          </p:nvPr>
        </p:nvSpPr>
        <p:spPr>
          <a:xfrm>
            <a:off x="161540" y="1221582"/>
            <a:ext cx="8821594" cy="153590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53490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1539" y="270000"/>
            <a:ext cx="8821594" cy="718200"/>
          </a:xfrm>
          <a:prstGeom prst="rect">
            <a:avLst/>
          </a:prstGeom>
        </p:spPr>
        <p:txBody>
          <a:bodyPr vert="horz" lIns="90000" tIns="0" rIns="90000" bIns="0" rtlCol="0" anchor="b" anchorCtr="0">
            <a:noAutofit/>
          </a:bodyPr>
          <a:lstStyle/>
          <a:p>
            <a:r>
              <a:rPr lang="de-DE" dirty="0"/>
              <a:t>Titelmasterformat durch </a:t>
            </a:r>
            <a:br>
              <a:rPr lang="de-DE" dirty="0"/>
            </a:br>
            <a:r>
              <a:rPr lang="de-DE" dirty="0"/>
              <a:t>Klicken bearbeiten</a:t>
            </a:r>
            <a:endParaRPr lang="en-US" dirty="0"/>
          </a:p>
        </p:txBody>
      </p:sp>
      <p:sp>
        <p:nvSpPr>
          <p:cNvPr id="6" name="Slide Number Placeholder 5"/>
          <p:cNvSpPr>
            <a:spLocks noGrp="1"/>
          </p:cNvSpPr>
          <p:nvPr>
            <p:ph type="sldNum" sz="quarter" idx="4"/>
          </p:nvPr>
        </p:nvSpPr>
        <p:spPr>
          <a:xfrm>
            <a:off x="5897033" y="4928699"/>
            <a:ext cx="3086100" cy="108000"/>
          </a:xfrm>
          <a:prstGeom prst="rect">
            <a:avLst/>
          </a:prstGeom>
        </p:spPr>
        <p:txBody>
          <a:bodyPr vert="horz" lIns="0" tIns="0" rIns="0" bIns="0" rtlCol="0" anchor="ctr"/>
          <a:lstStyle>
            <a:lvl1pPr algn="r">
              <a:defRPr sz="525" b="1">
                <a:solidFill>
                  <a:schemeClr val="tx1"/>
                </a:solidFill>
              </a:defRPr>
            </a:lvl1pPr>
          </a:lstStyle>
          <a:p>
            <a:fld id="{C14075F3-F5BF-419D-BE50-EBF9B68250F3}" type="slidenum">
              <a:rPr lang="de-DE" smtClean="0"/>
              <a:pPr/>
              <a:t>‹Nr.›</a:t>
            </a:fld>
            <a:endParaRPr lang="de-DE" dirty="0"/>
          </a:p>
        </p:txBody>
      </p:sp>
      <p:sp>
        <p:nvSpPr>
          <p:cNvPr id="7" name="Text Placeholder 6"/>
          <p:cNvSpPr>
            <a:spLocks noGrp="1"/>
          </p:cNvSpPr>
          <p:nvPr>
            <p:ph type="body" idx="1"/>
          </p:nvPr>
        </p:nvSpPr>
        <p:spPr>
          <a:xfrm>
            <a:off x="161539" y="1221581"/>
            <a:ext cx="8820000" cy="28755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Bild 20" descr="DVR-LOGO_4c_100.jpg">
            <a:extLst>
              <a:ext uri="{FF2B5EF4-FFF2-40B4-BE49-F238E27FC236}">
                <a16:creationId xmlns:a16="http://schemas.microsoft.com/office/drawing/2014/main" id="{07938B6C-9903-F945-8E42-1AECCFAFD16D}"/>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78705" y="4322243"/>
            <a:ext cx="720000" cy="720000"/>
          </a:xfrm>
          <a:prstGeom prst="rect">
            <a:avLst/>
          </a:prstGeom>
        </p:spPr>
      </p:pic>
      <p:grpSp>
        <p:nvGrpSpPr>
          <p:cNvPr id="12" name="Gruppieren 11">
            <a:extLst>
              <a:ext uri="{FF2B5EF4-FFF2-40B4-BE49-F238E27FC236}">
                <a16:creationId xmlns:a16="http://schemas.microsoft.com/office/drawing/2014/main" id="{024D2A6D-B0E2-514D-BBF4-9EAA655F7EF4}"/>
              </a:ext>
            </a:extLst>
          </p:cNvPr>
          <p:cNvGrpSpPr/>
          <p:nvPr userDrawn="1"/>
        </p:nvGrpSpPr>
        <p:grpSpPr>
          <a:xfrm>
            <a:off x="0" y="4110524"/>
            <a:ext cx="9144001" cy="218510"/>
            <a:chOff x="0" y="3744778"/>
            <a:chExt cx="9144001" cy="218510"/>
          </a:xfrm>
        </p:grpSpPr>
        <p:sp>
          <p:nvSpPr>
            <p:cNvPr id="13" name="Rechteck 12">
              <a:extLst>
                <a:ext uri="{FF2B5EF4-FFF2-40B4-BE49-F238E27FC236}">
                  <a16:creationId xmlns:a16="http://schemas.microsoft.com/office/drawing/2014/main" id="{D7665D7E-F465-AA4C-A1B9-DA375EEBD860}"/>
                </a:ext>
              </a:extLst>
            </p:cNvPr>
            <p:cNvSpPr/>
            <p:nvPr userDrawn="1"/>
          </p:nvSpPr>
          <p:spPr>
            <a:xfrm>
              <a:off x="180975" y="3816778"/>
              <a:ext cx="878205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472413A5-B322-D548-A123-93ABEE501164}"/>
                </a:ext>
              </a:extLst>
            </p:cNvPr>
            <p:cNvSpPr/>
            <p:nvPr userDrawn="1"/>
          </p:nvSpPr>
          <p:spPr>
            <a:xfrm>
              <a:off x="1" y="3744778"/>
              <a:ext cx="9144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BCF51B6F-B774-B648-803D-3F2E45B0A392}"/>
                </a:ext>
              </a:extLst>
            </p:cNvPr>
            <p:cNvSpPr/>
            <p:nvPr userDrawn="1"/>
          </p:nvSpPr>
          <p:spPr>
            <a:xfrm>
              <a:off x="0" y="3891288"/>
              <a:ext cx="9144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6" name="Picture 2" descr="H:\Breuer\Bereich VA und Initiativen\Projekte\CD\Logos\DGUV\Gemeinschaftslogo UK-BG\Gemeinschaftslogo UK-BG\JPG\Logo-UK-BG-Claim-2z-RGB.jpg">
            <a:extLst>
              <a:ext uri="{FF2B5EF4-FFF2-40B4-BE49-F238E27FC236}">
                <a16:creationId xmlns:a16="http://schemas.microsoft.com/office/drawing/2014/main" id="{55315362-F27D-4E4A-92B7-0523E3263F76}"/>
              </a:ext>
            </a:extLst>
          </p:cNvPr>
          <p:cNvPicPr>
            <a:picLocks noChangeAspect="1" noChangeArrowheads="1"/>
          </p:cNvPicPr>
          <p:nvPr userDrawn="1"/>
        </p:nvPicPr>
        <p:blipFill>
          <a:blip r:embed="rId25" cstate="print"/>
          <a:srcRect/>
          <a:stretch>
            <a:fillRect/>
          </a:stretch>
        </p:blipFill>
        <p:spPr bwMode="auto">
          <a:xfrm>
            <a:off x="1261444" y="4448243"/>
            <a:ext cx="1142791" cy="468000"/>
          </a:xfrm>
          <a:prstGeom prst="rect">
            <a:avLst/>
          </a:prstGeom>
          <a:noFill/>
        </p:spPr>
      </p:pic>
    </p:spTree>
    <p:extLst>
      <p:ext uri="{BB962C8B-B14F-4D97-AF65-F5344CB8AC3E}">
        <p14:creationId xmlns:p14="http://schemas.microsoft.com/office/powerpoint/2010/main" val="2949914024"/>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8" userDrawn="1">
          <p15:clr>
            <a:srgbClr val="F26B43"/>
          </p15:clr>
        </p15:guide>
        <p15:guide id="2" orient="horz" pos="770" userDrawn="1">
          <p15:clr>
            <a:srgbClr val="F26B43"/>
          </p15:clr>
        </p15:guide>
        <p15:guide id="3" orient="horz" pos="3159" userDrawn="1">
          <p15:clr>
            <a:srgbClr val="F26B43"/>
          </p15:clr>
        </p15:guide>
        <p15:guide id="4" orient="horz" pos="2581" userDrawn="1">
          <p15:clr>
            <a:srgbClr val="F26B43"/>
          </p15:clr>
        </p15:guide>
        <p15:guide id="5" pos="2880" userDrawn="1">
          <p15:clr>
            <a:srgbClr val="F26B43"/>
          </p15:clr>
        </p15:guide>
        <p15:guide id="6" pos="101" userDrawn="1">
          <p15:clr>
            <a:srgbClr val="F26B43"/>
          </p15:clr>
        </p15:guide>
        <p15:guide id="7" pos="5660" userDrawn="1">
          <p15:clr>
            <a:srgbClr val="F26B43"/>
          </p15:clr>
        </p15:guide>
        <p15:guide id="8" pos="2931" userDrawn="1">
          <p15:clr>
            <a:srgbClr val="F26B43"/>
          </p15:clr>
        </p15:guide>
        <p15:guide id="9" pos="2829" userDrawn="1">
          <p15:clr>
            <a:srgbClr val="F26B43"/>
          </p15:clr>
        </p15:guide>
        <p15:guide id="10" orient="horz" pos="863" userDrawn="1">
          <p15:clr>
            <a:srgbClr val="F26B43"/>
          </p15:clr>
        </p15:guide>
        <p15:guide id="11" orient="horz" pos="8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g"/><Relationship Id="rId1" Type="http://schemas.openxmlformats.org/officeDocument/2006/relationships/slideLayout" Target="../slideLayouts/slideLayout22.xml"/><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media/image13.jpeg"/><Relationship Id="rId18" Type="http://schemas.openxmlformats.org/officeDocument/2006/relationships/image" Target="../media/image16.jpeg"/><Relationship Id="rId3" Type="http://schemas.openxmlformats.org/officeDocument/2006/relationships/slide" Target="slide63.xml"/><Relationship Id="rId7" Type="http://schemas.openxmlformats.org/officeDocument/2006/relationships/slide" Target="slide11.xml"/><Relationship Id="rId12" Type="http://schemas.openxmlformats.org/officeDocument/2006/relationships/slide" Target="slide23.xml"/><Relationship Id="rId17" Type="http://schemas.openxmlformats.org/officeDocument/2006/relationships/slide" Target="slide57.xml"/><Relationship Id="rId2" Type="http://schemas.openxmlformats.org/officeDocument/2006/relationships/notesSlide" Target="../notesSlides/notesSlide1.xml"/><Relationship Id="rId16" Type="http://schemas.openxmlformats.org/officeDocument/2006/relationships/image" Target="../media/image15.jpeg"/><Relationship Id="rId1" Type="http://schemas.openxmlformats.org/officeDocument/2006/relationships/slideLayout" Target="../slideLayouts/slideLayout16.xml"/><Relationship Id="rId6" Type="http://schemas.openxmlformats.org/officeDocument/2006/relationships/image" Target="../media/image10.jpeg"/><Relationship Id="rId11" Type="http://schemas.openxmlformats.org/officeDocument/2006/relationships/image" Target="../media/image12.jpeg"/><Relationship Id="rId5" Type="http://schemas.openxmlformats.org/officeDocument/2006/relationships/slide" Target="slide40.xml"/><Relationship Id="rId15" Type="http://schemas.openxmlformats.org/officeDocument/2006/relationships/image" Target="../media/image14.jpeg"/><Relationship Id="rId10" Type="http://schemas.openxmlformats.org/officeDocument/2006/relationships/slide" Target="slide33.xml"/><Relationship Id="rId4" Type="http://schemas.openxmlformats.org/officeDocument/2006/relationships/image" Target="../media/image9.jpeg"/><Relationship Id="rId9" Type="http://schemas.openxmlformats.org/officeDocument/2006/relationships/image" Target="../media/image11.jpeg"/><Relationship Id="rId14" Type="http://schemas.openxmlformats.org/officeDocument/2006/relationships/slide" Target="slide1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2.jp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B728D98-3165-4148-81AD-3C0628EEECF8}"/>
              </a:ext>
            </a:extLst>
          </p:cNvPr>
          <p:cNvPicPr>
            <a:picLocks noChangeAspect="1"/>
          </p:cNvPicPr>
          <p:nvPr/>
        </p:nvPicPr>
        <p:blipFill>
          <a:blip r:embed="rId2"/>
          <a:srcRect/>
          <a:stretch/>
        </p:blipFill>
        <p:spPr>
          <a:xfrm flipH="1">
            <a:off x="192948" y="174776"/>
            <a:ext cx="8758104" cy="3930500"/>
          </a:xfrm>
          <a:prstGeom prst="rect">
            <a:avLst/>
          </a:prstGeom>
        </p:spPr>
      </p:pic>
      <p:grpSp>
        <p:nvGrpSpPr>
          <p:cNvPr id="4" name="Gruppieren 3">
            <a:extLst>
              <a:ext uri="{FF2B5EF4-FFF2-40B4-BE49-F238E27FC236}">
                <a16:creationId xmlns:a16="http://schemas.microsoft.com/office/drawing/2014/main" id="{56E9CEB0-E55F-634F-8914-5961498FA3F7}"/>
              </a:ext>
            </a:extLst>
          </p:cNvPr>
          <p:cNvGrpSpPr/>
          <p:nvPr/>
        </p:nvGrpSpPr>
        <p:grpSpPr>
          <a:xfrm>
            <a:off x="7672667" y="3242458"/>
            <a:ext cx="1278385" cy="406154"/>
            <a:chOff x="6722615" y="3468961"/>
            <a:chExt cx="1278385" cy="406154"/>
          </a:xfrm>
        </p:grpSpPr>
        <p:sp>
          <p:nvSpPr>
            <p:cNvPr id="15" name="Rechteck 14"/>
            <p:cNvSpPr/>
            <p:nvPr/>
          </p:nvSpPr>
          <p:spPr>
            <a:xfrm>
              <a:off x="6722615" y="3468961"/>
              <a:ext cx="1278385" cy="40615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6" name="Picture 2" descr="H:\Breuer\Bereich VA und Initiativen\Projekte\CD\Logos\VISIONZERO_logo\jpg\300dpi\VISIONZERO_logo_4c_300.jpg"/>
            <p:cNvPicPr>
              <a:picLocks noChangeAspect="1" noChangeArrowheads="1"/>
            </p:cNvPicPr>
            <p:nvPr/>
          </p:nvPicPr>
          <p:blipFill>
            <a:blip r:embed="rId3" cstate="print"/>
            <a:srcRect/>
            <a:stretch>
              <a:fillRect/>
            </a:stretch>
          </p:blipFill>
          <p:spPr bwMode="auto">
            <a:xfrm>
              <a:off x="6836794" y="3551114"/>
              <a:ext cx="1047644" cy="243000"/>
            </a:xfrm>
            <a:prstGeom prst="rect">
              <a:avLst/>
            </a:prstGeom>
            <a:noFill/>
          </p:spPr>
        </p:pic>
      </p:grpSp>
      <p:pic>
        <p:nvPicPr>
          <p:cNvPr id="12" name="Grafik 11">
            <a:extLst>
              <a:ext uri="{FF2B5EF4-FFF2-40B4-BE49-F238E27FC236}">
                <a16:creationId xmlns:a16="http://schemas.microsoft.com/office/drawing/2014/main" id="{F71ECA1B-F072-E144-9AEE-358DA62A7A42}"/>
              </a:ext>
            </a:extLst>
          </p:cNvPr>
          <p:cNvPicPr>
            <a:picLocks noChangeAspect="1"/>
          </p:cNvPicPr>
          <p:nvPr/>
        </p:nvPicPr>
        <p:blipFill>
          <a:blip r:embed="rId4"/>
          <a:stretch>
            <a:fillRect/>
          </a:stretch>
        </p:blipFill>
        <p:spPr>
          <a:xfrm>
            <a:off x="1975757" y="445827"/>
            <a:ext cx="5192486" cy="1184793"/>
          </a:xfrm>
          <a:prstGeom prst="rect">
            <a:avLst/>
          </a:prstGeom>
          <a:effectLst>
            <a:outerShdw blurRad="139700" dist="127000" dir="2700000" algn="tl" rotWithShape="0">
              <a:prstClr val="black">
                <a:alpha val="40000"/>
              </a:prstClr>
            </a:outerShdw>
          </a:effectLst>
        </p:spPr>
      </p:pic>
      <p:sp>
        <p:nvSpPr>
          <p:cNvPr id="18" name="Textfeld 17">
            <a:extLst>
              <a:ext uri="{FF2B5EF4-FFF2-40B4-BE49-F238E27FC236}">
                <a16:creationId xmlns:a16="http://schemas.microsoft.com/office/drawing/2014/main" id="{F72EA970-6F76-1648-867D-48C13FAC5C58}"/>
              </a:ext>
            </a:extLst>
          </p:cNvPr>
          <p:cNvSpPr txBox="1"/>
          <p:nvPr/>
        </p:nvSpPr>
        <p:spPr>
          <a:xfrm>
            <a:off x="2768803" y="1770694"/>
            <a:ext cx="3606393"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de-DE" sz="2400" b="1" dirty="0">
                <a:solidFill>
                  <a:schemeClr val="bg1"/>
                </a:solidFill>
              </a:rPr>
              <a:t>Jugendaktion 2020</a:t>
            </a:r>
          </a:p>
        </p:txBody>
      </p:sp>
      <p:pic>
        <p:nvPicPr>
          <p:cNvPr id="20" name="Grafik 19">
            <a:extLst>
              <a:ext uri="{FF2B5EF4-FFF2-40B4-BE49-F238E27FC236}">
                <a16:creationId xmlns:a16="http://schemas.microsoft.com/office/drawing/2014/main" id="{48C22192-1414-1640-9842-E5C1EF007241}"/>
              </a:ext>
            </a:extLst>
          </p:cNvPr>
          <p:cNvPicPr>
            <a:picLocks noChangeAspect="1"/>
          </p:cNvPicPr>
          <p:nvPr/>
        </p:nvPicPr>
        <p:blipFill>
          <a:blip r:embed="rId5"/>
          <a:stretch>
            <a:fillRect/>
          </a:stretch>
        </p:blipFill>
        <p:spPr>
          <a:xfrm>
            <a:off x="7399484" y="4449105"/>
            <a:ext cx="1585766" cy="438616"/>
          </a:xfrm>
          <a:prstGeom prst="rect">
            <a:avLst/>
          </a:prstGeom>
        </p:spPr>
      </p:pic>
    </p:spTree>
    <p:extLst>
      <p:ext uri="{BB962C8B-B14F-4D97-AF65-F5344CB8AC3E}">
        <p14:creationId xmlns:p14="http://schemas.microsoft.com/office/powerpoint/2010/main" val="397603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307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8" y="270000"/>
            <a:ext cx="8822794" cy="718200"/>
          </a:xfrm>
        </p:spPr>
        <p:txBody>
          <a:bodyPr/>
          <a:lstStyle/>
          <a:p>
            <a:r>
              <a:rPr lang="de-DE" dirty="0"/>
              <a:t>Motorisierte Zweiräder </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10</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6" y="1462587"/>
            <a:ext cx="6450420" cy="2457802"/>
          </a:xfrm>
        </p:spPr>
        <p:txBody>
          <a:bodyPr anchor="ctr">
            <a:normAutofit/>
          </a:bodyPr>
          <a:lstStyle/>
          <a:p>
            <a:r>
              <a:rPr lang="de-DE" sz="2400" b="1" dirty="0">
                <a:solidFill>
                  <a:schemeClr val="bg1"/>
                </a:solidFill>
              </a:rPr>
              <a:t>Klasse AM</a:t>
            </a:r>
          </a:p>
          <a:p>
            <a:r>
              <a:rPr lang="de-DE" dirty="0">
                <a:solidFill>
                  <a:schemeClr val="bg1"/>
                </a:solidFill>
              </a:rPr>
              <a:t>Mit der Klasse AM können Mopeds (Kleinkrafträder) mit einem Hubraum von max. 50 cm</a:t>
            </a:r>
            <a:r>
              <a:rPr lang="de-DE" baseline="30000" dirty="0">
                <a:solidFill>
                  <a:schemeClr val="bg1"/>
                </a:solidFill>
              </a:rPr>
              <a:t>3</a:t>
            </a:r>
            <a:r>
              <a:rPr lang="de-DE" dirty="0">
                <a:solidFill>
                  <a:schemeClr val="bg1"/>
                </a:solidFill>
              </a:rPr>
              <a:t> und einer maximalen Höchstgeschwindigkeit von 45 km/h bzw. mit einer Motorleistung von max. 4 kW gefahren werden. Dazu gehören auch S-</a:t>
            </a:r>
            <a:r>
              <a:rPr lang="de-DE" dirty="0" err="1">
                <a:solidFill>
                  <a:schemeClr val="bg1"/>
                </a:solidFill>
              </a:rPr>
              <a:t>Pedelecs</a:t>
            </a:r>
            <a:r>
              <a:rPr lang="de-DE" dirty="0">
                <a:solidFill>
                  <a:schemeClr val="bg1"/>
                </a:solidFill>
              </a:rPr>
              <a:t>, die bis 45 km/h das Treten elektrisch unterstützen. In der Regel beträgt das Mindestalter 16 Jahre. Die einzelnen Bundesländer können das Mindestalter auf 15 Jahre absenken. Diese Fahrzeuge dürfen nur auf der Fahrbahn genutzt werden und auch hier besteht Helmpflicht.</a:t>
            </a:r>
          </a:p>
          <a:p>
            <a:r>
              <a:rPr lang="de-DE" b="1" dirty="0">
                <a:solidFill>
                  <a:schemeClr val="bg1"/>
                </a:solidFill>
              </a:rPr>
              <a:t>Und Achtung:</a:t>
            </a:r>
            <a:r>
              <a:rPr lang="de-DE" dirty="0">
                <a:solidFill>
                  <a:schemeClr val="bg1"/>
                </a:solidFill>
              </a:rPr>
              <a:t> Für diese Art von Fahrzeugen gelten andere Regeln als für </a:t>
            </a:r>
            <a:r>
              <a:rPr lang="de-DE" dirty="0" err="1">
                <a:solidFill>
                  <a:schemeClr val="bg1"/>
                </a:solidFill>
              </a:rPr>
              <a:t>Pedelecs</a:t>
            </a:r>
            <a:r>
              <a:rPr lang="de-DE" dirty="0">
                <a:solidFill>
                  <a:schemeClr val="bg1"/>
                </a:solidFill>
              </a:rPr>
              <a:t>, </a:t>
            </a:r>
            <a:br>
              <a:rPr lang="de-DE" dirty="0">
                <a:solidFill>
                  <a:schemeClr val="bg1"/>
                </a:solidFill>
              </a:rPr>
            </a:br>
            <a:r>
              <a:rPr lang="de-DE" dirty="0">
                <a:solidFill>
                  <a:schemeClr val="bg1"/>
                </a:solidFill>
              </a:rPr>
              <a:t>E-</a:t>
            </a:r>
            <a:r>
              <a:rPr lang="de-DE" dirty="0" err="1">
                <a:solidFill>
                  <a:schemeClr val="bg1"/>
                </a:solidFill>
              </a:rPr>
              <a:t>Scooter</a:t>
            </a:r>
            <a:r>
              <a:rPr lang="de-DE" dirty="0">
                <a:solidFill>
                  <a:schemeClr val="bg1"/>
                </a:solidFill>
              </a:rPr>
              <a:t> und </a:t>
            </a:r>
            <a:r>
              <a:rPr lang="de-DE" dirty="0" err="1">
                <a:solidFill>
                  <a:schemeClr val="bg1"/>
                </a:solidFill>
              </a:rPr>
              <a:t>Segways</a:t>
            </a:r>
            <a:r>
              <a:rPr lang="de-DE" dirty="0">
                <a:solidFill>
                  <a:schemeClr val="bg1"/>
                </a:solidFill>
              </a:rPr>
              <a:t>!</a:t>
            </a:r>
          </a:p>
        </p:txBody>
      </p:sp>
      <p:pic>
        <p:nvPicPr>
          <p:cNvPr id="17" name="Grafik 16">
            <a:extLst>
              <a:ext uri="{FF2B5EF4-FFF2-40B4-BE49-F238E27FC236}">
                <a16:creationId xmlns:a16="http://schemas.microsoft.com/office/drawing/2014/main" id="{D9C8E35D-FB31-E74E-93DC-8D6E5A4E732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92660" y="2604943"/>
            <a:ext cx="981558" cy="949396"/>
          </a:xfrm>
          <a:prstGeom prst="rect">
            <a:avLst/>
          </a:prstGeom>
        </p:spPr>
      </p:pic>
      <p:pic>
        <p:nvPicPr>
          <p:cNvPr id="11" name="Grafik 10">
            <a:extLst>
              <a:ext uri="{FF2B5EF4-FFF2-40B4-BE49-F238E27FC236}">
                <a16:creationId xmlns:a16="http://schemas.microsoft.com/office/drawing/2014/main" id="{6DC93211-8C1E-AC4D-B012-FC2E3467B508}"/>
              </a:ext>
            </a:extLst>
          </p:cNvPr>
          <p:cNvPicPr>
            <a:picLocks noChangeAspect="1"/>
          </p:cNvPicPr>
          <p:nvPr/>
        </p:nvPicPr>
        <p:blipFill rotWithShape="1">
          <a:blip r:embed="rId3">
            <a:extLst>
              <a:ext uri="{28A0092B-C50C-407E-A947-70E740481C1C}">
                <a14:useLocalDpi xmlns:a14="http://schemas.microsoft.com/office/drawing/2010/main"/>
              </a:ext>
            </a:extLst>
          </a:blip>
          <a:srcRect r="-1486"/>
          <a:stretch/>
        </p:blipFill>
        <p:spPr>
          <a:xfrm>
            <a:off x="135676" y="1224411"/>
            <a:ext cx="1483451" cy="1421476"/>
          </a:xfrm>
          <a:prstGeom prst="rect">
            <a:avLst/>
          </a:prstGeom>
        </p:spPr>
      </p:pic>
    </p:spTree>
    <p:extLst>
      <p:ext uri="{BB962C8B-B14F-4D97-AF65-F5344CB8AC3E}">
        <p14:creationId xmlns:p14="http://schemas.microsoft.com/office/powerpoint/2010/main" val="296854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AB124C67-8A8E-C34D-B866-4FD2C53742E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r="-13"/>
          <a:stretch/>
        </p:blipFill>
        <p:spPr>
          <a:xfrm>
            <a:off x="162000" y="121500"/>
            <a:ext cx="8821133" cy="3975441"/>
          </a:xfrm>
        </p:spPr>
      </p:pic>
      <p:sp>
        <p:nvSpPr>
          <p:cNvPr id="8" name="Rechteck 7">
            <a:extLst>
              <a:ext uri="{FF2B5EF4-FFF2-40B4-BE49-F238E27FC236}">
                <a16:creationId xmlns:a16="http://schemas.microsoft.com/office/drawing/2014/main" id="{923FD36B-EAAC-D444-988F-013B13A1D982}"/>
              </a:ext>
            </a:extLst>
          </p:cNvPr>
          <p:cNvSpPr/>
          <p:nvPr/>
        </p:nvSpPr>
        <p:spPr>
          <a:xfrm>
            <a:off x="159734" y="385697"/>
            <a:ext cx="4213792" cy="1145391"/>
          </a:xfrm>
          <a:prstGeom prst="rect">
            <a:avLst/>
          </a:prstGeom>
          <a:solidFill>
            <a:srgbClr val="00A1A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2615C2F3-7AD8-C94F-8B89-8D932368409A}"/>
              </a:ext>
            </a:extLst>
          </p:cNvPr>
          <p:cNvSpPr>
            <a:spLocks noGrp="1"/>
          </p:cNvSpPr>
          <p:nvPr>
            <p:ph type="body" idx="1"/>
          </p:nvPr>
        </p:nvSpPr>
        <p:spPr>
          <a:xfrm>
            <a:off x="324000" y="447290"/>
            <a:ext cx="3936112" cy="999785"/>
          </a:xfrm>
        </p:spPr>
        <p:txBody>
          <a:bodyPr anchor="ctr">
            <a:normAutofit/>
          </a:bodyPr>
          <a:lstStyle/>
          <a:p>
            <a:r>
              <a:rPr lang="de-DE" sz="2400" b="1" dirty="0"/>
              <a:t>Trend: E-</a:t>
            </a:r>
            <a:r>
              <a:rPr lang="de-DE" sz="2400" b="1" dirty="0" err="1"/>
              <a:t>Scooter</a:t>
            </a:r>
            <a:endParaRPr lang="de-DE" sz="2400" dirty="0"/>
          </a:p>
        </p:txBody>
      </p:sp>
      <p:sp>
        <p:nvSpPr>
          <p:cNvPr id="4" name="Foliennummernplatzhalter 3">
            <a:extLst>
              <a:ext uri="{FF2B5EF4-FFF2-40B4-BE49-F238E27FC236}">
                <a16:creationId xmlns:a16="http://schemas.microsoft.com/office/drawing/2014/main" id="{C3EA8CE0-AF55-DF48-A6BF-5C7700CA082D}"/>
              </a:ext>
            </a:extLst>
          </p:cNvPr>
          <p:cNvSpPr>
            <a:spLocks noGrp="1"/>
          </p:cNvSpPr>
          <p:nvPr>
            <p:ph type="sldNum" sz="quarter" idx="16"/>
          </p:nvPr>
        </p:nvSpPr>
        <p:spPr/>
        <p:txBody>
          <a:bodyPr/>
          <a:lstStyle/>
          <a:p>
            <a:fld id="{C14075F3-F5BF-419D-BE50-EBF9B68250F3}" type="slidenum">
              <a:rPr lang="de-DE" smtClean="0"/>
              <a:pPr/>
              <a:t>11</a:t>
            </a:fld>
            <a:endParaRPr lang="de-DE" dirty="0"/>
          </a:p>
        </p:txBody>
      </p:sp>
      <p:pic>
        <p:nvPicPr>
          <p:cNvPr id="19" name="Grafik 18">
            <a:extLst>
              <a:ext uri="{FF2B5EF4-FFF2-40B4-BE49-F238E27FC236}">
                <a16:creationId xmlns:a16="http://schemas.microsoft.com/office/drawing/2014/main" id="{16F9C5F7-F1A9-0948-B5B9-F494D64EE2D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426933" y="304342"/>
            <a:ext cx="1340293" cy="1308100"/>
          </a:xfrm>
          <a:prstGeom prst="rect">
            <a:avLst/>
          </a:prstGeom>
        </p:spPr>
      </p:pic>
    </p:spTree>
    <p:extLst>
      <p:ext uri="{BB962C8B-B14F-4D97-AF65-F5344CB8AC3E}">
        <p14:creationId xmlns:p14="http://schemas.microsoft.com/office/powerpoint/2010/main" val="360697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6">
            <a:extLst>
              <a:ext uri="{FF2B5EF4-FFF2-40B4-BE49-F238E27FC236}">
                <a16:creationId xmlns:a16="http://schemas.microsoft.com/office/drawing/2014/main" id="{51286020-3B7D-7B49-8600-E89A14D5B67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162001" y="1223111"/>
            <a:ext cx="1617180" cy="2851308"/>
          </a:xfrm>
        </p:spPr>
      </p:pic>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8822794" cy="718200"/>
          </a:xfrm>
        </p:spPr>
        <p:txBody>
          <a:bodyPr/>
          <a:lstStyle/>
          <a:p>
            <a:r>
              <a:rPr lang="de-DE" dirty="0"/>
              <a:t>E-</a:t>
            </a:r>
            <a:r>
              <a:rPr lang="de-DE" dirty="0" err="1"/>
              <a:t>Scooter</a:t>
            </a:r>
            <a:r>
              <a:rPr lang="de-DE" dirty="0"/>
              <a:t> – Modelle, Sicherheit und Handling</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12</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6" y="1462587"/>
            <a:ext cx="6450420" cy="2457802"/>
          </a:xfrm>
        </p:spPr>
        <p:txBody>
          <a:bodyPr anchor="ctr">
            <a:normAutofit/>
          </a:bodyPr>
          <a:lstStyle/>
          <a:p>
            <a:r>
              <a:rPr lang="de-DE" sz="2400" b="1" dirty="0">
                <a:solidFill>
                  <a:schemeClr val="bg1"/>
                </a:solidFill>
              </a:rPr>
              <a:t>E-</a:t>
            </a:r>
            <a:r>
              <a:rPr lang="de-DE" sz="2400" b="1" dirty="0" err="1">
                <a:solidFill>
                  <a:schemeClr val="bg1"/>
                </a:solidFill>
              </a:rPr>
              <a:t>Scooter</a:t>
            </a:r>
            <a:r>
              <a:rPr lang="de-DE" sz="2400" b="1" dirty="0">
                <a:solidFill>
                  <a:schemeClr val="bg1"/>
                </a:solidFill>
              </a:rPr>
              <a:t>-Typen und -Modelle</a:t>
            </a:r>
          </a:p>
          <a:p>
            <a:r>
              <a:rPr lang="de-DE" dirty="0">
                <a:solidFill>
                  <a:schemeClr val="bg1"/>
                </a:solidFill>
              </a:rPr>
              <a:t>Ohne die eine oder die andere E-</a:t>
            </a:r>
            <a:r>
              <a:rPr lang="de-DE" dirty="0" err="1">
                <a:solidFill>
                  <a:schemeClr val="bg1"/>
                </a:solidFill>
              </a:rPr>
              <a:t>Scooter</a:t>
            </a:r>
            <a:r>
              <a:rPr lang="de-DE" dirty="0">
                <a:solidFill>
                  <a:schemeClr val="bg1"/>
                </a:solidFill>
              </a:rPr>
              <a:t>-Marke in den Vordergrund zu stellen, kann man generell sagen, dass es große Unterschiede unter den Modellvarianten gibt. Je stabiler die Konstruktion und je größer die Räder, desto sicherer fährt man. Kleinere Räder machen das Fahrverhalten instabil und wackelig. Gerade bei schlechten Straßenverhältnissen, Straßenbelägen und Straßenoberflächen und beim Ausweichen an unvorhersehbaren Hindernissen kann das sehr gefährlich werden. Leider sind stabile E-</a:t>
            </a:r>
            <a:r>
              <a:rPr lang="de-DE" dirty="0" err="1">
                <a:solidFill>
                  <a:schemeClr val="bg1"/>
                </a:solidFill>
              </a:rPr>
              <a:t>Scooter</a:t>
            </a:r>
            <a:r>
              <a:rPr lang="de-DE" dirty="0">
                <a:solidFill>
                  <a:schemeClr val="bg1"/>
                </a:solidFill>
              </a:rPr>
              <a:t> mit größeren Rädern gleichzeitig oft auch schwerer und unhandlicher.</a:t>
            </a:r>
          </a:p>
        </p:txBody>
      </p:sp>
      <p:pic>
        <p:nvPicPr>
          <p:cNvPr id="10" name="Grafik 9">
            <a:extLst>
              <a:ext uri="{FF2B5EF4-FFF2-40B4-BE49-F238E27FC236}">
                <a16:creationId xmlns:a16="http://schemas.microsoft.com/office/drawing/2014/main" id="{12B7FE97-45E5-C940-8942-BB0C66D19888}"/>
              </a:ext>
            </a:extLst>
          </p:cNvPr>
          <p:cNvPicPr>
            <a:picLocks noChangeAspect="1"/>
          </p:cNvPicPr>
          <p:nvPr/>
        </p:nvPicPr>
        <p:blipFill>
          <a:blip r:embed="rId3"/>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170595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1D422376-399D-BA4C-8E4A-31610FA57CB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541" y="1226087"/>
            <a:ext cx="2769750" cy="2862291"/>
          </a:xfrm>
          <a:prstGeom prst="rect">
            <a:avLst/>
          </a:prstGeom>
        </p:spPr>
      </p:pic>
      <p:sp>
        <p:nvSpPr>
          <p:cNvPr id="8" name="Rechteck 7">
            <a:extLst>
              <a:ext uri="{FF2B5EF4-FFF2-40B4-BE49-F238E27FC236}">
                <a16:creationId xmlns:a16="http://schemas.microsoft.com/office/drawing/2014/main" id="{8CA74731-C1BD-664F-AA63-B60A47BC4EF5}"/>
              </a:ext>
            </a:extLst>
          </p:cNvPr>
          <p:cNvSpPr/>
          <p:nvPr/>
        </p:nvSpPr>
        <p:spPr>
          <a:xfrm>
            <a:off x="2715279" y="1223111"/>
            <a:ext cx="6239669"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8822794" cy="718200"/>
          </a:xfrm>
        </p:spPr>
        <p:txBody>
          <a:bodyPr/>
          <a:lstStyle/>
          <a:p>
            <a:r>
              <a:rPr lang="de-DE" dirty="0"/>
              <a:t>E-</a:t>
            </a:r>
            <a:r>
              <a:rPr lang="de-DE" dirty="0" err="1"/>
              <a:t>Scooter</a:t>
            </a:r>
            <a:r>
              <a:rPr lang="de-DE" dirty="0"/>
              <a:t> – Sicherheit und Handling</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13</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3191961" y="1462587"/>
            <a:ext cx="4995495" cy="2457802"/>
          </a:xfrm>
        </p:spPr>
        <p:txBody>
          <a:bodyPr anchor="ctr">
            <a:normAutofit/>
          </a:bodyPr>
          <a:lstStyle/>
          <a:p>
            <a:r>
              <a:rPr lang="de-DE" dirty="0">
                <a:solidFill>
                  <a:schemeClr val="bg1"/>
                </a:solidFill>
              </a:rPr>
              <a:t>Grundsätzlich gilt: Bevor man einen E-</a:t>
            </a:r>
            <a:r>
              <a:rPr lang="de-DE" dirty="0" err="1">
                <a:solidFill>
                  <a:schemeClr val="bg1"/>
                </a:solidFill>
              </a:rPr>
              <a:t>Scooter</a:t>
            </a:r>
            <a:r>
              <a:rPr lang="de-DE" dirty="0">
                <a:solidFill>
                  <a:schemeClr val="bg1"/>
                </a:solidFill>
              </a:rPr>
              <a:t> bewegt, sollte man sich zuerst vergewissern, ob dieser vorschriftsmäßig  und vor allem funktionstüchtig ausgestattet ist. Hier links sind alle vorgeschriebenen Bedien- und Ausstattungselemente dargestellt. </a:t>
            </a:r>
          </a:p>
          <a:p>
            <a:r>
              <a:rPr lang="de-DE" dirty="0">
                <a:solidFill>
                  <a:schemeClr val="bg1"/>
                </a:solidFill>
              </a:rPr>
              <a:t>Auf gar keinen Fall sollte man sich ungeübt in den öffentlichen Straßenverkehr begeben. Die E-</a:t>
            </a:r>
            <a:r>
              <a:rPr lang="de-DE" dirty="0" err="1">
                <a:solidFill>
                  <a:schemeClr val="bg1"/>
                </a:solidFill>
              </a:rPr>
              <a:t>Scooter</a:t>
            </a:r>
            <a:r>
              <a:rPr lang="de-DE" dirty="0">
                <a:solidFill>
                  <a:schemeClr val="bg1"/>
                </a:solidFill>
              </a:rPr>
              <a:t> werden von den meisten Menschen zu Beginn als unerwartet schnell empfunden. Auch die Richtungsanzeige und das damit verbundene Führen des </a:t>
            </a:r>
            <a:r>
              <a:rPr lang="de-DE" dirty="0" err="1">
                <a:solidFill>
                  <a:schemeClr val="bg1"/>
                </a:solidFill>
              </a:rPr>
              <a:t>Scooters</a:t>
            </a:r>
            <a:r>
              <a:rPr lang="de-DE" dirty="0">
                <a:solidFill>
                  <a:schemeClr val="bg1"/>
                </a:solidFill>
              </a:rPr>
              <a:t> mit einer Hand ist ohne Übung nicht wirklich einfach.</a:t>
            </a:r>
          </a:p>
        </p:txBody>
      </p:sp>
      <p:pic>
        <p:nvPicPr>
          <p:cNvPr id="12" name="Grafik 11">
            <a:extLst>
              <a:ext uri="{FF2B5EF4-FFF2-40B4-BE49-F238E27FC236}">
                <a16:creationId xmlns:a16="http://schemas.microsoft.com/office/drawing/2014/main" id="{CF471016-81CC-1D42-A6EC-9B4706DCF2C0}"/>
              </a:ext>
            </a:extLst>
          </p:cNvPr>
          <p:cNvPicPr>
            <a:picLocks noChangeAspect="1"/>
          </p:cNvPicPr>
          <p:nvPr/>
        </p:nvPicPr>
        <p:blipFill>
          <a:blip r:embed="rId3"/>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309281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1D422376-399D-BA4C-8E4A-31610FA57CB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541" y="1226087"/>
            <a:ext cx="2769750" cy="2862291"/>
          </a:xfrm>
          <a:prstGeom prst="rect">
            <a:avLst/>
          </a:prstGeom>
        </p:spPr>
      </p:pic>
      <p:sp>
        <p:nvSpPr>
          <p:cNvPr id="8" name="Rechteck 7">
            <a:extLst>
              <a:ext uri="{FF2B5EF4-FFF2-40B4-BE49-F238E27FC236}">
                <a16:creationId xmlns:a16="http://schemas.microsoft.com/office/drawing/2014/main" id="{8CA74731-C1BD-664F-AA63-B60A47BC4EF5}"/>
              </a:ext>
            </a:extLst>
          </p:cNvPr>
          <p:cNvSpPr/>
          <p:nvPr/>
        </p:nvSpPr>
        <p:spPr>
          <a:xfrm>
            <a:off x="2715279" y="1223111"/>
            <a:ext cx="6239669"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8822794" cy="718200"/>
          </a:xfrm>
        </p:spPr>
        <p:txBody>
          <a:bodyPr/>
          <a:lstStyle/>
          <a:p>
            <a:r>
              <a:rPr lang="de-DE" dirty="0"/>
              <a:t>E-</a:t>
            </a:r>
            <a:r>
              <a:rPr lang="de-DE" dirty="0" err="1"/>
              <a:t>Scooter</a:t>
            </a:r>
            <a:r>
              <a:rPr lang="de-DE" dirty="0"/>
              <a:t> – Sicherheit und Handling</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14</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3191961" y="1462587"/>
            <a:ext cx="5067619" cy="2457802"/>
          </a:xfrm>
        </p:spPr>
        <p:txBody>
          <a:bodyPr anchor="ctr">
            <a:normAutofit/>
          </a:bodyPr>
          <a:lstStyle/>
          <a:p>
            <a:r>
              <a:rPr lang="de-DE" b="1" dirty="0">
                <a:solidFill>
                  <a:schemeClr val="bg1"/>
                </a:solidFill>
              </a:rPr>
              <a:t>Und übrigens:</a:t>
            </a:r>
            <a:r>
              <a:rPr lang="de-DE" dirty="0">
                <a:solidFill>
                  <a:schemeClr val="bg1"/>
                </a:solidFill>
              </a:rPr>
              <a:t> E-</a:t>
            </a:r>
            <a:r>
              <a:rPr lang="de-DE" dirty="0" err="1">
                <a:solidFill>
                  <a:schemeClr val="bg1"/>
                </a:solidFill>
              </a:rPr>
              <a:t>Scooter</a:t>
            </a:r>
            <a:r>
              <a:rPr lang="de-DE" dirty="0">
                <a:solidFill>
                  <a:schemeClr val="bg1"/>
                </a:solidFill>
              </a:rPr>
              <a:t>, die im Straßenverkehr fahren, müssen dafür auch zugelassen sein. Sie benötigen eine allgemeine Betriebserlaubnis. Dafür sind die hier links beschriebenen Merkmale Voraussetzung. Außerdem muss der E-</a:t>
            </a:r>
            <a:r>
              <a:rPr lang="de-DE" dirty="0" err="1">
                <a:solidFill>
                  <a:schemeClr val="bg1"/>
                </a:solidFill>
              </a:rPr>
              <a:t>Scooter</a:t>
            </a:r>
            <a:r>
              <a:rPr lang="de-DE" dirty="0">
                <a:solidFill>
                  <a:schemeClr val="bg1"/>
                </a:solidFill>
              </a:rPr>
              <a:t> über eine Haftpflichtversicherung verfügen, die man an einer aufgeklebten Plakette erkennt. Wer sich u. a. mit einem E-</a:t>
            </a:r>
            <a:r>
              <a:rPr lang="de-DE" dirty="0" err="1">
                <a:solidFill>
                  <a:schemeClr val="bg1"/>
                </a:solidFill>
              </a:rPr>
              <a:t>Scooter</a:t>
            </a:r>
            <a:r>
              <a:rPr lang="de-DE" dirty="0">
                <a:solidFill>
                  <a:schemeClr val="bg1"/>
                </a:solidFill>
              </a:rPr>
              <a:t> im öffentlichen Straßenverkehr bewegt, ist selbst dafür verantwortlich, dass diese Voraussetzungen erfüllt sind. Ansonsten drohen drohen Bußgelder oder Strafen, wenn man kontrolliert wird.</a:t>
            </a:r>
          </a:p>
        </p:txBody>
      </p:sp>
      <p:pic>
        <p:nvPicPr>
          <p:cNvPr id="7" name="Grafik 6">
            <a:extLst>
              <a:ext uri="{FF2B5EF4-FFF2-40B4-BE49-F238E27FC236}">
                <a16:creationId xmlns:a16="http://schemas.microsoft.com/office/drawing/2014/main" id="{1161D2AD-2916-4545-B7EE-9810E538AF25}"/>
              </a:ext>
            </a:extLst>
          </p:cNvPr>
          <p:cNvPicPr>
            <a:picLocks noChangeAspect="1"/>
          </p:cNvPicPr>
          <p:nvPr/>
        </p:nvPicPr>
        <p:blipFill>
          <a:blip r:embed="rId3"/>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197205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60339" y="167523"/>
            <a:ext cx="8794609" cy="3906895"/>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15</a:t>
            </a:fld>
            <a:endParaRPr lang="de-DE" dirty="0"/>
          </a:p>
        </p:txBody>
      </p:sp>
      <p:sp>
        <p:nvSpPr>
          <p:cNvPr id="14" name="Textplatzhalter 3">
            <a:extLst>
              <a:ext uri="{FF2B5EF4-FFF2-40B4-BE49-F238E27FC236}">
                <a16:creationId xmlns:a16="http://schemas.microsoft.com/office/drawing/2014/main" id="{FCED1CC4-C85A-F245-8172-1E9C004BBBCD}"/>
              </a:ext>
            </a:extLst>
          </p:cNvPr>
          <p:cNvSpPr txBox="1">
            <a:spLocks/>
          </p:cNvSpPr>
          <p:nvPr/>
        </p:nvSpPr>
        <p:spPr>
          <a:xfrm>
            <a:off x="837618" y="404849"/>
            <a:ext cx="6449661" cy="3515540"/>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b="1" dirty="0">
                <a:solidFill>
                  <a:schemeClr val="bg1"/>
                </a:solidFill>
              </a:rPr>
              <a:t>Wer ist schon einmal mit einem E-</a:t>
            </a:r>
            <a:r>
              <a:rPr lang="de-DE" sz="2400" b="1" dirty="0" err="1">
                <a:solidFill>
                  <a:schemeClr val="bg1"/>
                </a:solidFill>
              </a:rPr>
              <a:t>Scooter</a:t>
            </a:r>
            <a:r>
              <a:rPr lang="de-DE" sz="2400" b="1" dirty="0">
                <a:solidFill>
                  <a:schemeClr val="bg1"/>
                </a:solidFill>
              </a:rPr>
              <a:t> gefahren und welche Erfahrungen habt ihr dabei gemacht?</a:t>
            </a:r>
            <a:endParaRPr lang="de-DE" sz="2400" dirty="0">
              <a:solidFill>
                <a:schemeClr val="bg1"/>
              </a:solidFill>
            </a:endParaRPr>
          </a:p>
          <a:p>
            <a:endParaRPr lang="de-DE" b="1" dirty="0">
              <a:solidFill>
                <a:schemeClr val="bg1"/>
              </a:solidFill>
            </a:endParaRPr>
          </a:p>
          <a:p>
            <a:r>
              <a:rPr lang="de-DE" dirty="0">
                <a:solidFill>
                  <a:schemeClr val="bg1"/>
                </a:solidFill>
              </a:rPr>
              <a:t>Hattet ihr ggf. auch Gelegenheit, schon verschiedene Modelle auszuprobieren?</a:t>
            </a:r>
          </a:p>
          <a:p>
            <a:r>
              <a:rPr lang="de-DE" dirty="0">
                <a:solidFill>
                  <a:schemeClr val="bg1"/>
                </a:solidFill>
              </a:rPr>
              <a:t>Wer kennt die Ausstattungsvorschriften von E-</a:t>
            </a:r>
            <a:r>
              <a:rPr lang="de-DE" dirty="0" err="1">
                <a:solidFill>
                  <a:schemeClr val="bg1"/>
                </a:solidFill>
              </a:rPr>
              <a:t>Scootern</a:t>
            </a:r>
            <a:r>
              <a:rPr lang="de-DE" dirty="0">
                <a:solidFill>
                  <a:schemeClr val="bg1"/>
                </a:solidFill>
              </a:rPr>
              <a:t>, die Regeln und die Vorschriften?</a:t>
            </a:r>
          </a:p>
        </p:txBody>
      </p:sp>
      <p:pic>
        <p:nvPicPr>
          <p:cNvPr id="17" name="Grafik 16">
            <a:extLst>
              <a:ext uri="{FF2B5EF4-FFF2-40B4-BE49-F238E27FC236}">
                <a16:creationId xmlns:a16="http://schemas.microsoft.com/office/drawing/2014/main" id="{EA405BC9-A856-FE44-8F37-2415D27F1255}"/>
              </a:ext>
            </a:extLst>
          </p:cNvPr>
          <p:cNvPicPr>
            <a:picLocks noChangeAspect="1"/>
          </p:cNvPicPr>
          <p:nvPr/>
        </p:nvPicPr>
        <p:blipFill>
          <a:blip r:embed="rId2"/>
          <a:stretch>
            <a:fillRect/>
          </a:stretch>
        </p:blipFill>
        <p:spPr>
          <a:xfrm>
            <a:off x="7440950" y="404849"/>
            <a:ext cx="1294675" cy="1294675"/>
          </a:xfrm>
          <a:prstGeom prst="rect">
            <a:avLst/>
          </a:prstGeom>
        </p:spPr>
      </p:pic>
      <p:grpSp>
        <p:nvGrpSpPr>
          <p:cNvPr id="15" name="Gruppieren 14">
            <a:extLst>
              <a:ext uri="{FF2B5EF4-FFF2-40B4-BE49-F238E27FC236}">
                <a16:creationId xmlns:a16="http://schemas.microsoft.com/office/drawing/2014/main" id="{5185DDBF-17E7-BF44-937E-680D7B45C680}"/>
              </a:ext>
            </a:extLst>
          </p:cNvPr>
          <p:cNvGrpSpPr/>
          <p:nvPr/>
        </p:nvGrpSpPr>
        <p:grpSpPr>
          <a:xfrm>
            <a:off x="7000111" y="4352845"/>
            <a:ext cx="1977507" cy="364653"/>
            <a:chOff x="7000111" y="4352845"/>
            <a:chExt cx="1977507" cy="364653"/>
          </a:xfrm>
        </p:grpSpPr>
        <p:sp>
          <p:nvSpPr>
            <p:cNvPr id="4" name="Richtungspfeil 3">
              <a:hlinkClick r:id="rId3" action="ppaction://hlinksldjump"/>
              <a:extLst>
                <a:ext uri="{FF2B5EF4-FFF2-40B4-BE49-F238E27FC236}">
                  <a16:creationId xmlns:a16="http://schemas.microsoft.com/office/drawing/2014/main" id="{A2DE35CC-5AE2-1D4E-8691-88F2AB2B0BBD}"/>
                </a:ext>
              </a:extLst>
            </p:cNvPr>
            <p:cNvSpPr/>
            <p:nvPr/>
          </p:nvSpPr>
          <p:spPr>
            <a:xfrm flipH="1">
              <a:off x="7000111" y="4352845"/>
              <a:ext cx="1954836" cy="36465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3">
              <a:hlinkClick r:id="rId3" action="ppaction://hlinksldjump"/>
              <a:extLst>
                <a:ext uri="{FF2B5EF4-FFF2-40B4-BE49-F238E27FC236}">
                  <a16:creationId xmlns:a16="http://schemas.microsoft.com/office/drawing/2014/main" id="{38F16169-B231-4141-BA31-EA68D7E21D6F}"/>
                </a:ext>
              </a:extLst>
            </p:cNvPr>
            <p:cNvSpPr txBox="1">
              <a:spLocks/>
            </p:cNvSpPr>
            <p:nvPr/>
          </p:nvSpPr>
          <p:spPr>
            <a:xfrm>
              <a:off x="7194287" y="4404653"/>
              <a:ext cx="1783331" cy="261036"/>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900" dirty="0">
                  <a:solidFill>
                    <a:schemeClr val="bg1"/>
                  </a:solidFill>
                </a:rPr>
                <a:t>Zurück zum Inhaltsverzeichnis</a:t>
              </a:r>
            </a:p>
          </p:txBody>
        </p:sp>
      </p:grpSp>
    </p:spTree>
    <p:extLst>
      <p:ext uri="{BB962C8B-B14F-4D97-AF65-F5344CB8AC3E}">
        <p14:creationId xmlns:p14="http://schemas.microsoft.com/office/powerpoint/2010/main" val="370248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5E75DB67-68B4-0C4B-BEED-987B0C681F0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162000" y="121500"/>
            <a:ext cx="8821133" cy="3975441"/>
          </a:xfrm>
        </p:spPr>
      </p:pic>
      <p:sp>
        <p:nvSpPr>
          <p:cNvPr id="8" name="Rechteck 7">
            <a:extLst>
              <a:ext uri="{FF2B5EF4-FFF2-40B4-BE49-F238E27FC236}">
                <a16:creationId xmlns:a16="http://schemas.microsoft.com/office/drawing/2014/main" id="{923FD36B-EAAC-D444-988F-013B13A1D982}"/>
              </a:ext>
            </a:extLst>
          </p:cNvPr>
          <p:cNvSpPr/>
          <p:nvPr/>
        </p:nvSpPr>
        <p:spPr>
          <a:xfrm>
            <a:off x="159734" y="385697"/>
            <a:ext cx="3201533" cy="1145391"/>
          </a:xfrm>
          <a:prstGeom prst="rect">
            <a:avLst/>
          </a:prstGeom>
          <a:solidFill>
            <a:srgbClr val="00A1A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2615C2F3-7AD8-C94F-8B89-8D932368409A}"/>
              </a:ext>
            </a:extLst>
          </p:cNvPr>
          <p:cNvSpPr>
            <a:spLocks noGrp="1"/>
          </p:cNvSpPr>
          <p:nvPr>
            <p:ph type="body" idx="1"/>
          </p:nvPr>
        </p:nvSpPr>
        <p:spPr>
          <a:xfrm>
            <a:off x="324000" y="447290"/>
            <a:ext cx="2232933" cy="999785"/>
          </a:xfrm>
        </p:spPr>
        <p:txBody>
          <a:bodyPr anchor="ctr">
            <a:normAutofit/>
          </a:bodyPr>
          <a:lstStyle/>
          <a:p>
            <a:r>
              <a:rPr lang="de-DE" sz="2400" b="1" dirty="0"/>
              <a:t>Sicherheit und Wetter</a:t>
            </a:r>
            <a:endParaRPr lang="de-DE" sz="2400" dirty="0"/>
          </a:p>
        </p:txBody>
      </p:sp>
      <p:sp>
        <p:nvSpPr>
          <p:cNvPr id="4" name="Foliennummernplatzhalter 3">
            <a:extLst>
              <a:ext uri="{FF2B5EF4-FFF2-40B4-BE49-F238E27FC236}">
                <a16:creationId xmlns:a16="http://schemas.microsoft.com/office/drawing/2014/main" id="{C3EA8CE0-AF55-DF48-A6BF-5C7700CA082D}"/>
              </a:ext>
            </a:extLst>
          </p:cNvPr>
          <p:cNvSpPr>
            <a:spLocks noGrp="1"/>
          </p:cNvSpPr>
          <p:nvPr>
            <p:ph type="sldNum" sz="quarter" idx="16"/>
          </p:nvPr>
        </p:nvSpPr>
        <p:spPr/>
        <p:txBody>
          <a:bodyPr/>
          <a:lstStyle/>
          <a:p>
            <a:fld id="{C14075F3-F5BF-419D-BE50-EBF9B68250F3}" type="slidenum">
              <a:rPr lang="de-DE" smtClean="0"/>
              <a:pPr/>
              <a:t>16</a:t>
            </a:fld>
            <a:endParaRPr lang="de-DE" dirty="0"/>
          </a:p>
        </p:txBody>
      </p:sp>
      <p:pic>
        <p:nvPicPr>
          <p:cNvPr id="19" name="Grafik 18">
            <a:extLst>
              <a:ext uri="{FF2B5EF4-FFF2-40B4-BE49-F238E27FC236}">
                <a16:creationId xmlns:a16="http://schemas.microsoft.com/office/drawing/2014/main" id="{16F9C5F7-F1A9-0948-B5B9-F494D64EE2D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18933" y="304342"/>
            <a:ext cx="1340293" cy="1308101"/>
          </a:xfrm>
          <a:prstGeom prst="rect">
            <a:avLst/>
          </a:prstGeom>
        </p:spPr>
      </p:pic>
    </p:spTree>
    <p:extLst>
      <p:ext uri="{BB962C8B-B14F-4D97-AF65-F5344CB8AC3E}">
        <p14:creationId xmlns:p14="http://schemas.microsoft.com/office/powerpoint/2010/main" val="276618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8">
            <a:extLst>
              <a:ext uri="{FF2B5EF4-FFF2-40B4-BE49-F238E27FC236}">
                <a16:creationId xmlns:a16="http://schemas.microsoft.com/office/drawing/2014/main" id="{CD250FEA-42DC-8D42-B88B-234770D7924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162001" y="1223111"/>
            <a:ext cx="1617180" cy="2851308"/>
          </a:xfrm>
        </p:spPr>
      </p:pic>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8822794" cy="718200"/>
          </a:xfrm>
        </p:spPr>
        <p:txBody>
          <a:bodyPr/>
          <a:lstStyle/>
          <a:p>
            <a:r>
              <a:rPr lang="de-DE" dirty="0"/>
              <a:t>Wetter und Jahreszeiten</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17</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6" y="1462587"/>
            <a:ext cx="6450420" cy="2457802"/>
          </a:xfrm>
        </p:spPr>
        <p:txBody>
          <a:bodyPr anchor="ctr">
            <a:normAutofit/>
          </a:bodyPr>
          <a:lstStyle/>
          <a:p>
            <a:r>
              <a:rPr lang="de-DE" dirty="0">
                <a:solidFill>
                  <a:schemeClr val="bg1"/>
                </a:solidFill>
              </a:rPr>
              <a:t>Schlechtes Wetter ist relativ. Starke, blendende Sonne im Sommer ist ebenso gefährlich wie nasses Laub und glatte Straßen im Herbst und Winter. Daher ist es wichtig, seine Fahrweise dem aktuellen Wetter anzupassen, generell vorsichtig zu fahren und grundsätzlich die Regeln zu beachten. </a:t>
            </a:r>
          </a:p>
          <a:p>
            <a:r>
              <a:rPr lang="de-DE" dirty="0">
                <a:solidFill>
                  <a:schemeClr val="bg1"/>
                </a:solidFill>
              </a:rPr>
              <a:t>Schon bei trockenem Wetter macht der geringe Reifendurchmesser der E-</a:t>
            </a:r>
            <a:r>
              <a:rPr lang="de-DE" dirty="0" err="1">
                <a:solidFill>
                  <a:schemeClr val="bg1"/>
                </a:solidFill>
              </a:rPr>
              <a:t>Scooter</a:t>
            </a:r>
            <a:r>
              <a:rPr lang="de-DE" dirty="0">
                <a:solidFill>
                  <a:schemeClr val="bg1"/>
                </a:solidFill>
              </a:rPr>
              <a:t> das Fahren auf unebenen Straßen und Kopfsteinpflaster zu einer gefährlichen Angelegenheit. Kommen Glätte und glitschiges Laub noch hinzu, kann man sich ausmalen, welche Folgen das haben kann.</a:t>
            </a:r>
          </a:p>
        </p:txBody>
      </p:sp>
      <p:pic>
        <p:nvPicPr>
          <p:cNvPr id="10" name="Grafik 9">
            <a:extLst>
              <a:ext uri="{FF2B5EF4-FFF2-40B4-BE49-F238E27FC236}">
                <a16:creationId xmlns:a16="http://schemas.microsoft.com/office/drawing/2014/main" id="{12B7FE97-45E5-C940-8942-BB0C66D19888}"/>
              </a:ext>
            </a:extLst>
          </p:cNvPr>
          <p:cNvPicPr>
            <a:picLocks noChangeAspect="1"/>
          </p:cNvPicPr>
          <p:nvPr/>
        </p:nvPicPr>
        <p:blipFill>
          <a:blip r:embed="rId3"/>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388037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8">
            <a:extLst>
              <a:ext uri="{FF2B5EF4-FFF2-40B4-BE49-F238E27FC236}">
                <a16:creationId xmlns:a16="http://schemas.microsoft.com/office/drawing/2014/main" id="{CD250FEA-42DC-8D42-B88B-234770D7924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162001" y="1223111"/>
            <a:ext cx="1617180" cy="2851308"/>
          </a:xfrm>
        </p:spPr>
      </p:pic>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8822794" cy="718200"/>
          </a:xfrm>
        </p:spPr>
        <p:txBody>
          <a:bodyPr/>
          <a:lstStyle/>
          <a:p>
            <a:r>
              <a:rPr lang="de-DE" dirty="0"/>
              <a:t>Beschleunigung und Fahrverhalten</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18</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6" y="1462587"/>
            <a:ext cx="6450420" cy="2457802"/>
          </a:xfrm>
        </p:spPr>
        <p:txBody>
          <a:bodyPr anchor="ctr">
            <a:normAutofit/>
          </a:bodyPr>
          <a:lstStyle/>
          <a:p>
            <a:r>
              <a:rPr lang="de-DE" dirty="0">
                <a:solidFill>
                  <a:schemeClr val="bg1"/>
                </a:solidFill>
              </a:rPr>
              <a:t>Wer schon einmal mit einem E-</a:t>
            </a:r>
            <a:r>
              <a:rPr lang="de-DE" dirty="0" err="1">
                <a:solidFill>
                  <a:schemeClr val="bg1"/>
                </a:solidFill>
              </a:rPr>
              <a:t>Scooter</a:t>
            </a:r>
            <a:r>
              <a:rPr lang="de-DE" dirty="0">
                <a:solidFill>
                  <a:schemeClr val="bg1"/>
                </a:solidFill>
              </a:rPr>
              <a:t> gefahren ist, weiß, dass 20 km/h auf so einem kleinen Gefährt sehr schnell sind. Ehe man sich versieht, wackelt es, man verliert das Gleichgewicht und schnell die Kontrolle über das Fahrzeug. Erst recht, wenn man einen Richtungswechsel anzeigen will und dabei  gezwungen ist, eine Hand von der Lenkstange zu nehmen. </a:t>
            </a:r>
          </a:p>
          <a:p>
            <a:r>
              <a:rPr lang="de-DE" dirty="0">
                <a:solidFill>
                  <a:schemeClr val="bg1"/>
                </a:solidFill>
              </a:rPr>
              <a:t>Kommen schlechte </a:t>
            </a:r>
            <a:r>
              <a:rPr lang="de-DE" dirty="0" err="1">
                <a:solidFill>
                  <a:schemeClr val="bg1"/>
                </a:solidFill>
              </a:rPr>
              <a:t>Witterungsbedngungen</a:t>
            </a:r>
            <a:r>
              <a:rPr lang="de-DE" dirty="0">
                <a:solidFill>
                  <a:schemeClr val="bg1"/>
                </a:solidFill>
              </a:rPr>
              <a:t> hinzu, sollte man genau überlegen, ob man sich die Fahrt mit einem E-</a:t>
            </a:r>
            <a:r>
              <a:rPr lang="de-DE" dirty="0" err="1">
                <a:solidFill>
                  <a:schemeClr val="bg1"/>
                </a:solidFill>
              </a:rPr>
              <a:t>Scooter</a:t>
            </a:r>
            <a:r>
              <a:rPr lang="de-DE" dirty="0">
                <a:solidFill>
                  <a:schemeClr val="bg1"/>
                </a:solidFill>
              </a:rPr>
              <a:t> zutraut. Wenn ja, sollte man vor jeder Fahrt einen Check-Up bei sich selbst und dem Fahrzeug vornehmen.</a:t>
            </a:r>
          </a:p>
        </p:txBody>
      </p:sp>
      <p:pic>
        <p:nvPicPr>
          <p:cNvPr id="10" name="Grafik 9">
            <a:extLst>
              <a:ext uri="{FF2B5EF4-FFF2-40B4-BE49-F238E27FC236}">
                <a16:creationId xmlns:a16="http://schemas.microsoft.com/office/drawing/2014/main" id="{12B7FE97-45E5-C940-8942-BB0C66D19888}"/>
              </a:ext>
            </a:extLst>
          </p:cNvPr>
          <p:cNvPicPr>
            <a:picLocks noChangeAspect="1"/>
          </p:cNvPicPr>
          <p:nvPr/>
        </p:nvPicPr>
        <p:blipFill>
          <a:blip r:embed="rId3"/>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322959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8">
            <a:extLst>
              <a:ext uri="{FF2B5EF4-FFF2-40B4-BE49-F238E27FC236}">
                <a16:creationId xmlns:a16="http://schemas.microsoft.com/office/drawing/2014/main" id="{CD250FEA-42DC-8D42-B88B-234770D7924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162001" y="1223111"/>
            <a:ext cx="1617180" cy="2851308"/>
          </a:xfrm>
        </p:spPr>
      </p:pic>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8822794" cy="718200"/>
          </a:xfrm>
        </p:spPr>
        <p:txBody>
          <a:bodyPr/>
          <a:lstStyle/>
          <a:p>
            <a:r>
              <a:rPr lang="de-DE" dirty="0"/>
              <a:t>Ablenkung, Selbstüberschätzung </a:t>
            </a:r>
            <a:br>
              <a:rPr lang="de-DE" dirty="0"/>
            </a:br>
            <a:r>
              <a:rPr lang="de-DE" dirty="0"/>
              <a:t>und Kontrollverlust …</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19</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6" y="1462587"/>
            <a:ext cx="6450420" cy="2457802"/>
          </a:xfrm>
        </p:spPr>
        <p:txBody>
          <a:bodyPr anchor="ctr">
            <a:normAutofit/>
          </a:bodyPr>
          <a:lstStyle/>
          <a:p>
            <a:r>
              <a:rPr lang="de-DE" dirty="0">
                <a:solidFill>
                  <a:schemeClr val="bg1"/>
                </a:solidFill>
              </a:rPr>
              <a:t>… sind an sich schon Gefährdungen im Straßenverkehr. Wer sich allerdings ungeübt auf einen E-</a:t>
            </a:r>
            <a:r>
              <a:rPr lang="de-DE" dirty="0" err="1">
                <a:solidFill>
                  <a:schemeClr val="bg1"/>
                </a:solidFill>
              </a:rPr>
              <a:t>Scooter</a:t>
            </a:r>
            <a:r>
              <a:rPr lang="de-DE" dirty="0">
                <a:solidFill>
                  <a:schemeClr val="bg1"/>
                </a:solidFill>
              </a:rPr>
              <a:t> begibt, muss sich klar darüber sein, dass das Risiko zu verunglücken noch weiter erhöht wird. </a:t>
            </a:r>
          </a:p>
          <a:p>
            <a:r>
              <a:rPr lang="de-DE" dirty="0">
                <a:solidFill>
                  <a:schemeClr val="bg1"/>
                </a:solidFill>
              </a:rPr>
              <a:t>Meist sind wir es selbst, die sich ablenken lassen. Eine leuchtende Werbetafel, eine Unebenheit auf der Straße, ein plötzliches Hindernis .... Ehe man sich versieht, verliert man die Kontrolle über ein Fahrzeug, dessen Verhalten man nicht einschätzen konnte. Und nicht zu vergessen: die anderen, zum Teil viel größeren Fahrzeuge, die sich um und neben uns bewegen und uns Fahrende womöglich übersehen. </a:t>
            </a:r>
          </a:p>
          <a:p>
            <a:r>
              <a:rPr lang="de-DE" dirty="0">
                <a:solidFill>
                  <a:schemeClr val="bg1"/>
                </a:solidFill>
              </a:rPr>
              <a:t>Es lohnt sich, sich vor Fahrtantritt über die möglichen Gefährdungen Gedanken zu machen und sich entsprechend darauf vorzubereiten.</a:t>
            </a:r>
          </a:p>
        </p:txBody>
      </p:sp>
      <p:pic>
        <p:nvPicPr>
          <p:cNvPr id="10" name="Grafik 9">
            <a:extLst>
              <a:ext uri="{FF2B5EF4-FFF2-40B4-BE49-F238E27FC236}">
                <a16:creationId xmlns:a16="http://schemas.microsoft.com/office/drawing/2014/main" id="{12B7FE97-45E5-C940-8942-BB0C66D19888}"/>
              </a:ext>
            </a:extLst>
          </p:cNvPr>
          <p:cNvPicPr>
            <a:picLocks noChangeAspect="1"/>
          </p:cNvPicPr>
          <p:nvPr/>
        </p:nvPicPr>
        <p:blipFill>
          <a:blip r:embed="rId3"/>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90701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hlinkClick r:id="rId3" action="ppaction://hlinksldjump"/>
            <a:extLst>
              <a:ext uri="{FF2B5EF4-FFF2-40B4-BE49-F238E27FC236}">
                <a16:creationId xmlns:a16="http://schemas.microsoft.com/office/drawing/2014/main" id="{B2B3D242-FC16-6C40-ABC3-F1DADBF8FD3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961445" y="2797806"/>
            <a:ext cx="2034254" cy="1244158"/>
          </a:xfrm>
          <a:prstGeom prst="rect">
            <a:avLst/>
          </a:prstGeom>
        </p:spPr>
      </p:pic>
      <p:pic>
        <p:nvPicPr>
          <p:cNvPr id="7" name="Grafik 6">
            <a:hlinkClick r:id="rId5" action="ppaction://hlinksldjump"/>
            <a:extLst>
              <a:ext uri="{FF2B5EF4-FFF2-40B4-BE49-F238E27FC236}">
                <a16:creationId xmlns:a16="http://schemas.microsoft.com/office/drawing/2014/main" id="{07DE2E94-00D4-4D48-961D-16A3F2DA197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854942" y="2806205"/>
            <a:ext cx="1284704" cy="1306722"/>
          </a:xfrm>
          <a:prstGeom prst="rect">
            <a:avLst/>
          </a:prstGeom>
        </p:spPr>
      </p:pic>
      <p:sp>
        <p:nvSpPr>
          <p:cNvPr id="12" name="Rechteck 11"/>
          <p:cNvSpPr/>
          <p:nvPr/>
        </p:nvSpPr>
        <p:spPr>
          <a:xfrm>
            <a:off x="125836" y="115727"/>
            <a:ext cx="2023622" cy="1251469"/>
          </a:xfrm>
          <a:prstGeom prst="rect">
            <a:avLst/>
          </a:prstGeom>
          <a:solidFill>
            <a:srgbClr val="0E8382"/>
          </a:soli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20" name="Textfeld 19"/>
          <p:cNvSpPr txBox="1"/>
          <p:nvPr/>
        </p:nvSpPr>
        <p:spPr>
          <a:xfrm>
            <a:off x="124941" y="492001"/>
            <a:ext cx="2023622" cy="507831"/>
          </a:xfrm>
          <a:prstGeom prst="rect">
            <a:avLst/>
          </a:prstGeom>
          <a:noFill/>
        </p:spPr>
        <p:txBody>
          <a:bodyPr wrap="square" rtlCol="0">
            <a:spAutoFit/>
          </a:bodyPr>
          <a:lstStyle/>
          <a:p>
            <a:pPr algn="ctr"/>
            <a:r>
              <a:rPr lang="de-DE" sz="2700" b="1" dirty="0">
                <a:solidFill>
                  <a:schemeClr val="bg1"/>
                </a:solidFill>
                <a:latin typeface="Arial"/>
                <a:cs typeface="Arial"/>
              </a:rPr>
              <a:t>Inhalt</a:t>
            </a:r>
          </a:p>
        </p:txBody>
      </p:sp>
      <p:sp>
        <p:nvSpPr>
          <p:cNvPr id="57" name="Rechteck 56">
            <a:hlinkClick r:id="rId7" action="ppaction://hlinksldjump"/>
            <a:extLst>
              <a:ext uri="{FF2B5EF4-FFF2-40B4-BE49-F238E27FC236}">
                <a16:creationId xmlns:a16="http://schemas.microsoft.com/office/drawing/2014/main" id="{0C5D6FD2-AA4B-FB45-B34E-B20C41A43364}"/>
              </a:ext>
            </a:extLst>
          </p:cNvPr>
          <p:cNvSpPr/>
          <p:nvPr/>
        </p:nvSpPr>
        <p:spPr>
          <a:xfrm>
            <a:off x="3706771" y="122096"/>
            <a:ext cx="1885171" cy="1245555"/>
          </a:xfrm>
          <a:prstGeom prst="rect">
            <a:avLst/>
          </a:prstGeom>
          <a:solidFill>
            <a:srgbClr val="00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Textfeld 40">
            <a:hlinkClick r:id="rId7" action="ppaction://hlinksldjump"/>
          </p:cNvPr>
          <p:cNvSpPr txBox="1"/>
          <p:nvPr/>
        </p:nvSpPr>
        <p:spPr>
          <a:xfrm>
            <a:off x="4047808" y="420273"/>
            <a:ext cx="1216274" cy="646331"/>
          </a:xfrm>
          <a:prstGeom prst="rect">
            <a:avLst/>
          </a:prstGeom>
          <a:noFill/>
        </p:spPr>
        <p:txBody>
          <a:bodyPr wrap="square" rtlCol="0">
            <a:spAutoFit/>
          </a:bodyPr>
          <a:lstStyle/>
          <a:p>
            <a:r>
              <a:rPr lang="de-DE" dirty="0">
                <a:solidFill>
                  <a:schemeClr val="bg1"/>
                </a:solidFill>
                <a:latin typeface="Arial"/>
                <a:cs typeface="Arial"/>
              </a:rPr>
              <a:t>Trend </a:t>
            </a:r>
          </a:p>
          <a:p>
            <a:r>
              <a:rPr lang="de-DE" dirty="0">
                <a:solidFill>
                  <a:schemeClr val="bg1"/>
                </a:solidFill>
                <a:latin typeface="Arial"/>
                <a:cs typeface="Arial"/>
              </a:rPr>
              <a:t>E-</a:t>
            </a:r>
            <a:r>
              <a:rPr lang="de-DE" dirty="0" err="1">
                <a:solidFill>
                  <a:schemeClr val="bg1"/>
                </a:solidFill>
                <a:latin typeface="Arial"/>
                <a:cs typeface="Arial"/>
              </a:rPr>
              <a:t>Scooter</a:t>
            </a:r>
            <a:endParaRPr lang="de-DE" dirty="0">
              <a:solidFill>
                <a:schemeClr val="bg1"/>
              </a:solidFill>
              <a:latin typeface="Arial"/>
              <a:cs typeface="Arial"/>
            </a:endParaRPr>
          </a:p>
        </p:txBody>
      </p:sp>
      <p:pic>
        <p:nvPicPr>
          <p:cNvPr id="13" name="Grafik 12">
            <a:hlinkClick r:id="rId8" action="ppaction://hlinksldjump"/>
            <a:extLst>
              <a:ext uri="{FF2B5EF4-FFF2-40B4-BE49-F238E27FC236}">
                <a16:creationId xmlns:a16="http://schemas.microsoft.com/office/drawing/2014/main" id="{766AA049-27D5-4B48-B144-4D3ECB0023F3}"/>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7402497" y="1434632"/>
            <a:ext cx="1580635" cy="1301250"/>
          </a:xfrm>
          <a:prstGeom prst="rect">
            <a:avLst/>
          </a:prstGeom>
        </p:spPr>
      </p:pic>
      <p:sp>
        <p:nvSpPr>
          <p:cNvPr id="59" name="Rechteck 58">
            <a:hlinkClick r:id="rId8" action="ppaction://hlinksldjump"/>
            <a:extLst>
              <a:ext uri="{FF2B5EF4-FFF2-40B4-BE49-F238E27FC236}">
                <a16:creationId xmlns:a16="http://schemas.microsoft.com/office/drawing/2014/main" id="{E206DC84-0933-3C45-9F5C-3B1A153D89F3}"/>
              </a:ext>
            </a:extLst>
          </p:cNvPr>
          <p:cNvSpPr/>
          <p:nvPr/>
        </p:nvSpPr>
        <p:spPr>
          <a:xfrm>
            <a:off x="5971091" y="1434049"/>
            <a:ext cx="1506020" cy="1306722"/>
          </a:xfrm>
          <a:prstGeom prst="rect">
            <a:avLst/>
          </a:prstGeom>
          <a:solidFill>
            <a:srgbClr val="E5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a:hlinkClick r:id="rId5" action="ppaction://hlinksldjump"/>
            <a:extLst>
              <a:ext uri="{FF2B5EF4-FFF2-40B4-BE49-F238E27FC236}">
                <a16:creationId xmlns:a16="http://schemas.microsoft.com/office/drawing/2014/main" id="{18690125-15B8-7F4D-91EE-F86D9EA3E478}"/>
              </a:ext>
            </a:extLst>
          </p:cNvPr>
          <p:cNvSpPr/>
          <p:nvPr/>
        </p:nvSpPr>
        <p:spPr>
          <a:xfrm>
            <a:off x="124941" y="2807624"/>
            <a:ext cx="1737415" cy="1306722"/>
          </a:xfrm>
          <a:prstGeom prst="rect">
            <a:avLst/>
          </a:prstGeom>
          <a:solidFill>
            <a:srgbClr val="D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b="1" dirty="0"/>
          </a:p>
        </p:txBody>
      </p:sp>
      <p:sp>
        <p:nvSpPr>
          <p:cNvPr id="90" name="Rechteck 89">
            <a:extLst>
              <a:ext uri="{FF2B5EF4-FFF2-40B4-BE49-F238E27FC236}">
                <a16:creationId xmlns:a16="http://schemas.microsoft.com/office/drawing/2014/main" id="{B1A247BD-A7F3-944D-9D23-B56F02BD9A23}"/>
              </a:ext>
            </a:extLst>
          </p:cNvPr>
          <p:cNvSpPr/>
          <p:nvPr/>
        </p:nvSpPr>
        <p:spPr>
          <a:xfrm>
            <a:off x="6961445" y="3686896"/>
            <a:ext cx="2034255" cy="42745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91" name="Textfeld 90">
            <a:hlinkClick r:id="rId3" action="ppaction://hlinksldjump"/>
            <a:extLst>
              <a:ext uri="{FF2B5EF4-FFF2-40B4-BE49-F238E27FC236}">
                <a16:creationId xmlns:a16="http://schemas.microsoft.com/office/drawing/2014/main" id="{F64CB9A3-042A-DC42-80F2-9E13EE90ABD9}"/>
              </a:ext>
            </a:extLst>
          </p:cNvPr>
          <p:cNvSpPr txBox="1"/>
          <p:nvPr/>
        </p:nvSpPr>
        <p:spPr>
          <a:xfrm>
            <a:off x="7024577" y="3713243"/>
            <a:ext cx="1937485" cy="369332"/>
          </a:xfrm>
          <a:prstGeom prst="rect">
            <a:avLst/>
          </a:prstGeom>
          <a:noFill/>
        </p:spPr>
        <p:txBody>
          <a:bodyPr wrap="square" rtlCol="0">
            <a:spAutoFit/>
          </a:bodyPr>
          <a:lstStyle/>
          <a:p>
            <a:pPr algn="ctr"/>
            <a:r>
              <a:rPr lang="de-DE" dirty="0">
                <a:solidFill>
                  <a:schemeClr val="bg1"/>
                </a:solidFill>
                <a:latin typeface="Arial"/>
                <a:cs typeface="Arial"/>
              </a:rPr>
              <a:t>Wettbewerb</a:t>
            </a:r>
          </a:p>
        </p:txBody>
      </p:sp>
      <p:sp>
        <p:nvSpPr>
          <p:cNvPr id="2" name="Foliennummernplatzhalter 1">
            <a:extLst>
              <a:ext uri="{FF2B5EF4-FFF2-40B4-BE49-F238E27FC236}">
                <a16:creationId xmlns:a16="http://schemas.microsoft.com/office/drawing/2014/main" id="{AEDA26AB-8B71-E04E-A0BC-DAD7463EED21}"/>
              </a:ext>
            </a:extLst>
          </p:cNvPr>
          <p:cNvSpPr>
            <a:spLocks noGrp="1"/>
          </p:cNvSpPr>
          <p:nvPr>
            <p:ph type="sldNum" sz="quarter" idx="12"/>
          </p:nvPr>
        </p:nvSpPr>
        <p:spPr/>
        <p:txBody>
          <a:bodyPr/>
          <a:lstStyle/>
          <a:p>
            <a:fld id="{C14075F3-F5BF-419D-BE50-EBF9B68250F3}" type="slidenum">
              <a:rPr lang="de-DE" smtClean="0"/>
              <a:pPr/>
              <a:t>2</a:t>
            </a:fld>
            <a:endParaRPr lang="de-DE" dirty="0"/>
          </a:p>
        </p:txBody>
      </p:sp>
      <p:pic>
        <p:nvPicPr>
          <p:cNvPr id="23" name="Grafik 22">
            <a:hlinkClick r:id="rId10" action="ppaction://hlinksldjump"/>
            <a:extLst>
              <a:ext uri="{FF2B5EF4-FFF2-40B4-BE49-F238E27FC236}">
                <a16:creationId xmlns:a16="http://schemas.microsoft.com/office/drawing/2014/main" id="{04B21638-49C8-7442-AC1F-BFBE0866CE87}"/>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5680209" y="128618"/>
            <a:ext cx="1437505" cy="1237160"/>
          </a:xfrm>
          <a:prstGeom prst="rect">
            <a:avLst/>
          </a:prstGeom>
        </p:spPr>
      </p:pic>
      <p:sp>
        <p:nvSpPr>
          <p:cNvPr id="24" name="Rechteck 23">
            <a:hlinkClick r:id="rId10" action="ppaction://hlinksldjump"/>
            <a:extLst>
              <a:ext uri="{FF2B5EF4-FFF2-40B4-BE49-F238E27FC236}">
                <a16:creationId xmlns:a16="http://schemas.microsoft.com/office/drawing/2014/main" id="{44BD92A4-5BBF-964D-A02D-2D6ED674C45C}"/>
              </a:ext>
            </a:extLst>
          </p:cNvPr>
          <p:cNvSpPr/>
          <p:nvPr/>
        </p:nvSpPr>
        <p:spPr>
          <a:xfrm>
            <a:off x="7097961" y="128618"/>
            <a:ext cx="1885171" cy="1244157"/>
          </a:xfrm>
          <a:prstGeom prst="rect">
            <a:avLst/>
          </a:prstGeom>
          <a:solidFill>
            <a:srgbClr val="00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Textfeld 31">
            <a:hlinkClick r:id="rId10" action="ppaction://hlinksldjump"/>
            <a:extLst>
              <a:ext uri="{FF2B5EF4-FFF2-40B4-BE49-F238E27FC236}">
                <a16:creationId xmlns:a16="http://schemas.microsoft.com/office/drawing/2014/main" id="{79BD530A-CE32-B144-9F38-E890C5BF635F}"/>
              </a:ext>
            </a:extLst>
          </p:cNvPr>
          <p:cNvSpPr txBox="1"/>
          <p:nvPr/>
        </p:nvSpPr>
        <p:spPr>
          <a:xfrm>
            <a:off x="7464006" y="420273"/>
            <a:ext cx="1216274" cy="646331"/>
          </a:xfrm>
          <a:prstGeom prst="rect">
            <a:avLst/>
          </a:prstGeom>
          <a:noFill/>
        </p:spPr>
        <p:txBody>
          <a:bodyPr wrap="square" rtlCol="0">
            <a:spAutoFit/>
          </a:bodyPr>
          <a:lstStyle/>
          <a:p>
            <a:r>
              <a:rPr lang="de-DE" dirty="0">
                <a:solidFill>
                  <a:schemeClr val="bg1"/>
                </a:solidFill>
                <a:latin typeface="Arial"/>
                <a:cs typeface="Arial"/>
              </a:rPr>
              <a:t>Stichwort „Sharing“</a:t>
            </a:r>
          </a:p>
        </p:txBody>
      </p:sp>
      <p:pic>
        <p:nvPicPr>
          <p:cNvPr id="33" name="Grafik 32">
            <a:hlinkClick r:id="rId12" action="ppaction://hlinksldjump"/>
            <a:extLst>
              <a:ext uri="{FF2B5EF4-FFF2-40B4-BE49-F238E27FC236}">
                <a16:creationId xmlns:a16="http://schemas.microsoft.com/office/drawing/2014/main" id="{B7404E66-E07A-7149-B34F-2D79C1CDBD4D}"/>
              </a:ext>
            </a:extLst>
          </p:cNvPr>
          <p:cNvPicPr>
            <a:picLocks noChangeAspect="1"/>
          </p:cNvPicPr>
          <p:nvPr/>
        </p:nvPicPr>
        <p:blipFill>
          <a:blip r:embed="rId13">
            <a:extLst>
              <a:ext uri="{28A0092B-C50C-407E-A947-70E740481C1C}">
                <a14:useLocalDpi xmlns:a14="http://schemas.microsoft.com/office/drawing/2010/main"/>
              </a:ext>
            </a:extLst>
          </a:blip>
          <a:srcRect/>
          <a:stretch/>
        </p:blipFill>
        <p:spPr>
          <a:xfrm>
            <a:off x="3971109" y="1438335"/>
            <a:ext cx="1947869" cy="1299813"/>
          </a:xfrm>
          <a:prstGeom prst="rect">
            <a:avLst/>
          </a:prstGeom>
        </p:spPr>
      </p:pic>
      <p:sp>
        <p:nvSpPr>
          <p:cNvPr id="34" name="Rechteck 33">
            <a:hlinkClick r:id="rId12" action="ppaction://hlinksldjump"/>
            <a:extLst>
              <a:ext uri="{FF2B5EF4-FFF2-40B4-BE49-F238E27FC236}">
                <a16:creationId xmlns:a16="http://schemas.microsoft.com/office/drawing/2014/main" id="{1B858A02-D096-5041-A673-BD9711BF8BBC}"/>
              </a:ext>
            </a:extLst>
          </p:cNvPr>
          <p:cNvSpPr/>
          <p:nvPr/>
        </p:nvSpPr>
        <p:spPr>
          <a:xfrm>
            <a:off x="2987455" y="1434049"/>
            <a:ext cx="1425503" cy="1306722"/>
          </a:xfrm>
          <a:prstGeom prst="rect">
            <a:avLst/>
          </a:prstGeom>
          <a:solidFill>
            <a:srgbClr val="00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35" name="Grafik 34">
            <a:hlinkClick r:id="rId14" action="ppaction://hlinksldjump"/>
            <a:extLst>
              <a:ext uri="{FF2B5EF4-FFF2-40B4-BE49-F238E27FC236}">
                <a16:creationId xmlns:a16="http://schemas.microsoft.com/office/drawing/2014/main" id="{9D0DAF42-DBC1-EA46-AFED-66C6B9086F24}"/>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1633182" y="1440574"/>
            <a:ext cx="1302160" cy="1300197"/>
          </a:xfrm>
          <a:prstGeom prst="rect">
            <a:avLst/>
          </a:prstGeom>
        </p:spPr>
      </p:pic>
      <p:sp>
        <p:nvSpPr>
          <p:cNvPr id="36" name="Rechteck 35">
            <a:hlinkClick r:id="rId14" action="ppaction://hlinksldjump"/>
            <a:extLst>
              <a:ext uri="{FF2B5EF4-FFF2-40B4-BE49-F238E27FC236}">
                <a16:creationId xmlns:a16="http://schemas.microsoft.com/office/drawing/2014/main" id="{84D37204-0F09-8A45-8A2C-C8455E429A44}"/>
              </a:ext>
            </a:extLst>
          </p:cNvPr>
          <p:cNvSpPr/>
          <p:nvPr/>
        </p:nvSpPr>
        <p:spPr>
          <a:xfrm>
            <a:off x="127162" y="1434049"/>
            <a:ext cx="1506020" cy="1306722"/>
          </a:xfrm>
          <a:prstGeom prst="rect">
            <a:avLst/>
          </a:prstGeom>
          <a:solidFill>
            <a:srgbClr val="00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Textfeld 36">
            <a:hlinkClick r:id="rId14" action="ppaction://hlinksldjump"/>
            <a:extLst>
              <a:ext uri="{FF2B5EF4-FFF2-40B4-BE49-F238E27FC236}">
                <a16:creationId xmlns:a16="http://schemas.microsoft.com/office/drawing/2014/main" id="{9A527C13-C8B9-C340-8B0D-3890FEFBAA4C}"/>
              </a:ext>
            </a:extLst>
          </p:cNvPr>
          <p:cNvSpPr txBox="1"/>
          <p:nvPr/>
        </p:nvSpPr>
        <p:spPr>
          <a:xfrm>
            <a:off x="245979" y="1648420"/>
            <a:ext cx="1216274" cy="923330"/>
          </a:xfrm>
          <a:prstGeom prst="rect">
            <a:avLst/>
          </a:prstGeom>
          <a:noFill/>
        </p:spPr>
        <p:txBody>
          <a:bodyPr wrap="square" rtlCol="0">
            <a:spAutoFit/>
          </a:bodyPr>
          <a:lstStyle/>
          <a:p>
            <a:r>
              <a:rPr lang="de-DE" dirty="0">
                <a:solidFill>
                  <a:schemeClr val="bg1"/>
                </a:solidFill>
                <a:latin typeface="Arial"/>
                <a:cs typeface="Arial"/>
              </a:rPr>
              <a:t>Sicherheit und Wetter</a:t>
            </a:r>
          </a:p>
        </p:txBody>
      </p:sp>
      <p:sp>
        <p:nvSpPr>
          <p:cNvPr id="38" name="Textfeld 37">
            <a:hlinkClick r:id="rId12" action="ppaction://hlinksldjump"/>
            <a:extLst>
              <a:ext uri="{FF2B5EF4-FFF2-40B4-BE49-F238E27FC236}">
                <a16:creationId xmlns:a16="http://schemas.microsoft.com/office/drawing/2014/main" id="{227C50BF-A443-BD42-9B9D-15D110B3CA37}"/>
              </a:ext>
            </a:extLst>
          </p:cNvPr>
          <p:cNvSpPr txBox="1"/>
          <p:nvPr/>
        </p:nvSpPr>
        <p:spPr>
          <a:xfrm>
            <a:off x="3109942" y="1655005"/>
            <a:ext cx="1216274" cy="923330"/>
          </a:xfrm>
          <a:prstGeom prst="rect">
            <a:avLst/>
          </a:prstGeom>
          <a:noFill/>
        </p:spPr>
        <p:txBody>
          <a:bodyPr wrap="square" rtlCol="0">
            <a:spAutoFit/>
          </a:bodyPr>
          <a:lstStyle/>
          <a:p>
            <a:r>
              <a:rPr lang="de-DE" dirty="0">
                <a:solidFill>
                  <a:schemeClr val="bg1"/>
                </a:solidFill>
                <a:latin typeface="Arial"/>
                <a:cs typeface="Arial"/>
              </a:rPr>
              <a:t>Regeln, Risiken, Hinweise</a:t>
            </a:r>
          </a:p>
        </p:txBody>
      </p:sp>
      <p:sp>
        <p:nvSpPr>
          <p:cNvPr id="39" name="Textfeld 38">
            <a:hlinkClick r:id="rId8" action="ppaction://hlinksldjump"/>
            <a:extLst>
              <a:ext uri="{FF2B5EF4-FFF2-40B4-BE49-F238E27FC236}">
                <a16:creationId xmlns:a16="http://schemas.microsoft.com/office/drawing/2014/main" id="{98A259A2-9222-CB44-B89D-58EC3DADFF35}"/>
              </a:ext>
            </a:extLst>
          </p:cNvPr>
          <p:cNvSpPr txBox="1"/>
          <p:nvPr/>
        </p:nvSpPr>
        <p:spPr>
          <a:xfrm>
            <a:off x="6005720" y="1754116"/>
            <a:ext cx="1362148" cy="646331"/>
          </a:xfrm>
          <a:prstGeom prst="rect">
            <a:avLst/>
          </a:prstGeom>
          <a:noFill/>
        </p:spPr>
        <p:txBody>
          <a:bodyPr wrap="square" rtlCol="0">
            <a:spAutoFit/>
          </a:bodyPr>
          <a:lstStyle/>
          <a:p>
            <a:r>
              <a:rPr lang="de-DE" sz="1200" dirty="0">
                <a:solidFill>
                  <a:schemeClr val="bg1"/>
                </a:solidFill>
                <a:latin typeface="Arial"/>
                <a:cs typeface="Arial"/>
              </a:rPr>
              <a:t>Motorisierte</a:t>
            </a:r>
            <a:r>
              <a:rPr lang="de-DE" dirty="0">
                <a:solidFill>
                  <a:schemeClr val="bg1"/>
                </a:solidFill>
                <a:latin typeface="Arial"/>
                <a:cs typeface="Arial"/>
              </a:rPr>
              <a:t> Zweiräder</a:t>
            </a:r>
          </a:p>
        </p:txBody>
      </p:sp>
      <p:pic>
        <p:nvPicPr>
          <p:cNvPr id="40" name="Grafik 39">
            <a:hlinkClick r:id="rId7" action="ppaction://hlinksldjump"/>
            <a:extLst>
              <a:ext uri="{FF2B5EF4-FFF2-40B4-BE49-F238E27FC236}">
                <a16:creationId xmlns:a16="http://schemas.microsoft.com/office/drawing/2014/main" id="{C31FDF9C-D9FF-FF45-926F-2F21581851C6}"/>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2204521" y="123043"/>
            <a:ext cx="1506020" cy="1242734"/>
          </a:xfrm>
          <a:prstGeom prst="rect">
            <a:avLst/>
          </a:prstGeom>
        </p:spPr>
      </p:pic>
      <p:sp>
        <p:nvSpPr>
          <p:cNvPr id="42" name="Textfeld 41">
            <a:hlinkClick r:id="rId5" action="ppaction://hlinksldjump"/>
            <a:extLst>
              <a:ext uri="{FF2B5EF4-FFF2-40B4-BE49-F238E27FC236}">
                <a16:creationId xmlns:a16="http://schemas.microsoft.com/office/drawing/2014/main" id="{32B920D7-68C6-D648-B52B-8620D7987901}"/>
              </a:ext>
            </a:extLst>
          </p:cNvPr>
          <p:cNvSpPr txBox="1"/>
          <p:nvPr/>
        </p:nvSpPr>
        <p:spPr>
          <a:xfrm>
            <a:off x="245979" y="3153663"/>
            <a:ext cx="1216274" cy="646331"/>
          </a:xfrm>
          <a:prstGeom prst="rect">
            <a:avLst/>
          </a:prstGeom>
          <a:noFill/>
        </p:spPr>
        <p:txBody>
          <a:bodyPr wrap="square" rtlCol="0">
            <a:spAutoFit/>
          </a:bodyPr>
          <a:lstStyle/>
          <a:p>
            <a:r>
              <a:rPr lang="de-DE" dirty="0" err="1">
                <a:solidFill>
                  <a:schemeClr val="bg1"/>
                </a:solidFill>
                <a:latin typeface="Arial"/>
                <a:cs typeface="Arial"/>
              </a:rPr>
              <a:t>Pedelecs</a:t>
            </a:r>
            <a:r>
              <a:rPr lang="de-DE" dirty="0">
                <a:solidFill>
                  <a:schemeClr val="bg1"/>
                </a:solidFill>
                <a:latin typeface="Arial"/>
                <a:cs typeface="Arial"/>
              </a:rPr>
              <a:t> &amp; Co.</a:t>
            </a:r>
          </a:p>
        </p:txBody>
      </p:sp>
      <p:pic>
        <p:nvPicPr>
          <p:cNvPr id="15" name="Grafik 14">
            <a:hlinkClick r:id="rId17" action="ppaction://hlinksldjump"/>
            <a:extLst>
              <a:ext uri="{FF2B5EF4-FFF2-40B4-BE49-F238E27FC236}">
                <a16:creationId xmlns:a16="http://schemas.microsoft.com/office/drawing/2014/main" id="{57743613-F8F8-A440-AB4A-5028341E0893}"/>
              </a:ext>
            </a:extLst>
          </p:cNvPr>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5074262" y="2802045"/>
            <a:ext cx="1828370" cy="1310073"/>
          </a:xfrm>
          <a:prstGeom prst="rect">
            <a:avLst/>
          </a:prstGeom>
        </p:spPr>
      </p:pic>
      <p:sp>
        <p:nvSpPr>
          <p:cNvPr id="64" name="Rechteck 63">
            <a:hlinkClick r:id="rId17" action="ppaction://hlinksldjump"/>
            <a:extLst>
              <a:ext uri="{FF2B5EF4-FFF2-40B4-BE49-F238E27FC236}">
                <a16:creationId xmlns:a16="http://schemas.microsoft.com/office/drawing/2014/main" id="{65D77FE5-D563-564D-9E3D-26B5FBA931C0}"/>
              </a:ext>
            </a:extLst>
          </p:cNvPr>
          <p:cNvSpPr/>
          <p:nvPr/>
        </p:nvSpPr>
        <p:spPr>
          <a:xfrm>
            <a:off x="3202778" y="2807624"/>
            <a:ext cx="1879887" cy="1306722"/>
          </a:xfrm>
          <a:prstGeom prst="rect">
            <a:avLst/>
          </a:prstGeom>
          <a:solidFill>
            <a:srgbClr val="05A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43" name="Textfeld 42">
            <a:hlinkClick r:id="rId17" action="ppaction://hlinksldjump"/>
            <a:extLst>
              <a:ext uri="{FF2B5EF4-FFF2-40B4-BE49-F238E27FC236}">
                <a16:creationId xmlns:a16="http://schemas.microsoft.com/office/drawing/2014/main" id="{7221036C-869E-9947-9772-FACA50D1AB06}"/>
              </a:ext>
            </a:extLst>
          </p:cNvPr>
          <p:cNvSpPr txBox="1"/>
          <p:nvPr/>
        </p:nvSpPr>
        <p:spPr>
          <a:xfrm>
            <a:off x="3407393" y="3153663"/>
            <a:ext cx="1462254" cy="646331"/>
          </a:xfrm>
          <a:prstGeom prst="rect">
            <a:avLst/>
          </a:prstGeom>
          <a:noFill/>
        </p:spPr>
        <p:txBody>
          <a:bodyPr wrap="square" rtlCol="0">
            <a:spAutoFit/>
          </a:bodyPr>
          <a:lstStyle/>
          <a:p>
            <a:r>
              <a:rPr lang="de-DE" dirty="0">
                <a:solidFill>
                  <a:schemeClr val="bg1"/>
                </a:solidFill>
                <a:latin typeface="Arial"/>
                <a:cs typeface="Arial"/>
              </a:rPr>
              <a:t>Alles Mathe und Physik</a:t>
            </a:r>
          </a:p>
        </p:txBody>
      </p:sp>
    </p:spTree>
    <p:extLst>
      <p:ext uri="{BB962C8B-B14F-4D97-AF65-F5344CB8AC3E}">
        <p14:creationId xmlns:p14="http://schemas.microsoft.com/office/powerpoint/2010/main" val="65828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6F49B5E2-7E1B-4D4D-9D7B-63796340DF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482" y="1223110"/>
            <a:ext cx="2139518" cy="2852691"/>
          </a:xfrm>
          <a:prstGeom prst="rect">
            <a:avLst/>
          </a:prstGeom>
        </p:spPr>
      </p:pic>
      <p:sp>
        <p:nvSpPr>
          <p:cNvPr id="14" name="Rechteck 13">
            <a:extLst>
              <a:ext uri="{FF2B5EF4-FFF2-40B4-BE49-F238E27FC236}">
                <a16:creationId xmlns:a16="http://schemas.microsoft.com/office/drawing/2014/main" id="{CBB69142-A5DA-AD40-92D6-E1CA93A913C9}"/>
              </a:ext>
            </a:extLst>
          </p:cNvPr>
          <p:cNvSpPr/>
          <p:nvPr/>
        </p:nvSpPr>
        <p:spPr>
          <a:xfrm>
            <a:off x="2015067" y="1223111"/>
            <a:ext cx="6968066"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Sehr Wichtig: </a:t>
            </a:r>
            <a:br>
              <a:rPr lang="de-DE" dirty="0"/>
            </a:br>
            <a:r>
              <a:rPr lang="de-DE" dirty="0"/>
              <a:t>Check-Up vor jeder Fahrt!</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20</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2447227" y="1223112"/>
            <a:ext cx="5748145" cy="2851308"/>
          </a:xfrm>
        </p:spPr>
        <p:txBody>
          <a:bodyPr anchor="ctr">
            <a:normAutofit/>
          </a:bodyPr>
          <a:lstStyle/>
          <a:p>
            <a:r>
              <a:rPr lang="de-DE" sz="2400" b="1" dirty="0">
                <a:solidFill>
                  <a:schemeClr val="bg1"/>
                </a:solidFill>
              </a:rPr>
              <a:t>Die richtige Kleidung </a:t>
            </a:r>
            <a:endParaRPr lang="de-DE" sz="2400" dirty="0">
              <a:solidFill>
                <a:schemeClr val="bg1"/>
              </a:solidFill>
            </a:endParaRPr>
          </a:p>
          <a:p>
            <a:r>
              <a:rPr lang="de-DE" b="1" dirty="0">
                <a:solidFill>
                  <a:schemeClr val="bg1"/>
                </a:solidFill>
              </a:rPr>
              <a:t>Festes Schuhwerk</a:t>
            </a:r>
            <a:r>
              <a:rPr lang="de-DE" dirty="0">
                <a:solidFill>
                  <a:schemeClr val="bg1"/>
                </a:solidFill>
              </a:rPr>
              <a:t> mit rutschfester Sohle und viel Profil, um einen festen Stand auf dem E-</a:t>
            </a:r>
            <a:r>
              <a:rPr lang="de-DE" dirty="0" err="1">
                <a:solidFill>
                  <a:schemeClr val="bg1"/>
                </a:solidFill>
              </a:rPr>
              <a:t>Scooter</a:t>
            </a:r>
            <a:r>
              <a:rPr lang="de-DE" dirty="0">
                <a:solidFill>
                  <a:schemeClr val="bg1"/>
                </a:solidFill>
              </a:rPr>
              <a:t> bei Nässe und Tau zu haben.</a:t>
            </a:r>
          </a:p>
          <a:p>
            <a:r>
              <a:rPr lang="de-DE" b="1" dirty="0">
                <a:solidFill>
                  <a:schemeClr val="bg1"/>
                </a:solidFill>
              </a:rPr>
              <a:t>Handschuhe</a:t>
            </a:r>
            <a:r>
              <a:rPr lang="de-DE" dirty="0">
                <a:solidFill>
                  <a:schemeClr val="bg1"/>
                </a:solidFill>
              </a:rPr>
              <a:t> gegen Kälte, damit die Hände die Hebel sicher bedienen können.</a:t>
            </a:r>
          </a:p>
          <a:p>
            <a:r>
              <a:rPr lang="de-DE" b="1" dirty="0">
                <a:solidFill>
                  <a:schemeClr val="bg1"/>
                </a:solidFill>
              </a:rPr>
              <a:t>Helle Kleidung</a:t>
            </a:r>
            <a:r>
              <a:rPr lang="de-DE" dirty="0">
                <a:solidFill>
                  <a:schemeClr val="bg1"/>
                </a:solidFill>
              </a:rPr>
              <a:t> und am besten eine Warnweste tragen, damit man vor allem in der „dunklen Jahreszeit“ gut gesehen wird.</a:t>
            </a:r>
          </a:p>
          <a:p>
            <a:r>
              <a:rPr lang="de-DE" b="1" dirty="0">
                <a:solidFill>
                  <a:schemeClr val="bg1"/>
                </a:solidFill>
              </a:rPr>
              <a:t>Helm tragen!</a:t>
            </a:r>
            <a:r>
              <a:rPr lang="de-DE" dirty="0">
                <a:solidFill>
                  <a:schemeClr val="bg1"/>
                </a:solidFill>
              </a:rPr>
              <a:t> Auch wenn es nicht vorgeschrieben ist, sollte das ein Grundsatz für jede Fahrt mit dem E-</a:t>
            </a:r>
            <a:r>
              <a:rPr lang="de-DE" dirty="0" err="1">
                <a:solidFill>
                  <a:schemeClr val="bg1"/>
                </a:solidFill>
              </a:rPr>
              <a:t>Scooter</a:t>
            </a:r>
            <a:r>
              <a:rPr lang="de-DE" dirty="0">
                <a:solidFill>
                  <a:schemeClr val="bg1"/>
                </a:solidFill>
              </a:rPr>
              <a:t> sein.</a:t>
            </a:r>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3"/>
          <a:stretch>
            <a:fillRect/>
          </a:stretch>
        </p:blipFill>
        <p:spPr>
          <a:xfrm>
            <a:off x="7440950" y="404849"/>
            <a:ext cx="1294675" cy="1294675"/>
          </a:xfrm>
          <a:prstGeom prst="rect">
            <a:avLst/>
          </a:prstGeom>
        </p:spPr>
      </p:pic>
      <p:pic>
        <p:nvPicPr>
          <p:cNvPr id="17" name="Grafik 16">
            <a:extLst>
              <a:ext uri="{FF2B5EF4-FFF2-40B4-BE49-F238E27FC236}">
                <a16:creationId xmlns:a16="http://schemas.microsoft.com/office/drawing/2014/main" id="{FAB9CBDD-9004-5D48-958C-1760EB5E1F7D}"/>
              </a:ext>
            </a:extLst>
          </p:cNvPr>
          <p:cNvPicPr>
            <a:picLocks noChangeAspect="1"/>
          </p:cNvPicPr>
          <p:nvPr/>
        </p:nvPicPr>
        <p:blipFill>
          <a:blip r:embed="rId4"/>
          <a:stretch>
            <a:fillRect/>
          </a:stretch>
        </p:blipFill>
        <p:spPr>
          <a:xfrm>
            <a:off x="1684865" y="1521883"/>
            <a:ext cx="711200" cy="711200"/>
          </a:xfrm>
          <a:prstGeom prst="rect">
            <a:avLst/>
          </a:prstGeom>
        </p:spPr>
      </p:pic>
    </p:spTree>
    <p:extLst>
      <p:ext uri="{BB962C8B-B14F-4D97-AF65-F5344CB8AC3E}">
        <p14:creationId xmlns:p14="http://schemas.microsoft.com/office/powerpoint/2010/main" val="34251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6F49B5E2-7E1B-4D4D-9D7B-63796340DF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482" y="1223110"/>
            <a:ext cx="2139518" cy="2852691"/>
          </a:xfrm>
          <a:prstGeom prst="rect">
            <a:avLst/>
          </a:prstGeom>
        </p:spPr>
      </p:pic>
      <p:sp>
        <p:nvSpPr>
          <p:cNvPr id="14" name="Rechteck 13">
            <a:extLst>
              <a:ext uri="{FF2B5EF4-FFF2-40B4-BE49-F238E27FC236}">
                <a16:creationId xmlns:a16="http://schemas.microsoft.com/office/drawing/2014/main" id="{CBB69142-A5DA-AD40-92D6-E1CA93A913C9}"/>
              </a:ext>
            </a:extLst>
          </p:cNvPr>
          <p:cNvSpPr/>
          <p:nvPr/>
        </p:nvSpPr>
        <p:spPr>
          <a:xfrm>
            <a:off x="2015067" y="1223111"/>
            <a:ext cx="6968066"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Sehr Wichtig: </a:t>
            </a:r>
            <a:br>
              <a:rPr lang="de-DE" dirty="0"/>
            </a:br>
            <a:r>
              <a:rPr lang="de-DE" dirty="0"/>
              <a:t>Check-Up vor jeder Fahrt!</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21</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2447227" y="1223112"/>
            <a:ext cx="5748145" cy="2851308"/>
          </a:xfrm>
        </p:spPr>
        <p:txBody>
          <a:bodyPr anchor="ctr">
            <a:normAutofit/>
          </a:bodyPr>
          <a:lstStyle/>
          <a:p>
            <a:r>
              <a:rPr lang="de-DE" sz="2400" b="1" dirty="0">
                <a:solidFill>
                  <a:schemeClr val="bg1"/>
                </a:solidFill>
              </a:rPr>
              <a:t>Kurze Sicherheitschecks vor Fahrtantritt</a:t>
            </a:r>
            <a:endParaRPr lang="de-DE" sz="2400" dirty="0">
              <a:solidFill>
                <a:schemeClr val="bg1"/>
              </a:solidFill>
            </a:endParaRPr>
          </a:p>
          <a:p>
            <a:r>
              <a:rPr lang="de-DE" b="1" dirty="0">
                <a:solidFill>
                  <a:schemeClr val="bg1"/>
                </a:solidFill>
              </a:rPr>
              <a:t>Lichttest machen:</a:t>
            </a:r>
            <a:r>
              <a:rPr lang="de-DE" dirty="0">
                <a:solidFill>
                  <a:schemeClr val="bg1"/>
                </a:solidFill>
              </a:rPr>
              <a:t> E-</a:t>
            </a:r>
            <a:r>
              <a:rPr lang="de-DE" dirty="0" err="1">
                <a:solidFill>
                  <a:schemeClr val="bg1"/>
                </a:solidFill>
              </a:rPr>
              <a:t>Scooter</a:t>
            </a:r>
            <a:r>
              <a:rPr lang="de-DE" dirty="0">
                <a:solidFill>
                  <a:schemeClr val="bg1"/>
                </a:solidFill>
              </a:rPr>
              <a:t> sind besonders schmal und werden leicht übersehen. Daher sind funktionierende und schmutzfreie Leuchten vorn und hinten überlebenswichtig.</a:t>
            </a:r>
          </a:p>
          <a:p>
            <a:r>
              <a:rPr lang="de-DE" b="1" dirty="0">
                <a:solidFill>
                  <a:schemeClr val="bg1"/>
                </a:solidFill>
              </a:rPr>
              <a:t>Bremsen testen:</a:t>
            </a:r>
            <a:r>
              <a:rPr lang="de-DE" dirty="0">
                <a:solidFill>
                  <a:schemeClr val="bg1"/>
                </a:solidFill>
              </a:rPr>
              <a:t> Feuchtigkeit und Kälte können dazu führen, dass die Bremsen einfrieren oder blockieren. Daher: Vor Fahrtantritt unbedingt die Bremsen testen!</a:t>
            </a:r>
          </a:p>
          <a:p>
            <a:r>
              <a:rPr lang="de-DE" b="1" dirty="0">
                <a:solidFill>
                  <a:schemeClr val="bg1"/>
                </a:solidFill>
              </a:rPr>
              <a:t>Funktionstests: </a:t>
            </a:r>
            <a:r>
              <a:rPr lang="de-DE" dirty="0">
                <a:solidFill>
                  <a:schemeClr val="bg1"/>
                </a:solidFill>
              </a:rPr>
              <a:t>Klingel. Lenkereinstellung. Räder.</a:t>
            </a:r>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3"/>
          <a:stretch>
            <a:fillRect/>
          </a:stretch>
        </p:blipFill>
        <p:spPr>
          <a:xfrm>
            <a:off x="7440950" y="404849"/>
            <a:ext cx="1294675" cy="1294675"/>
          </a:xfrm>
          <a:prstGeom prst="rect">
            <a:avLst/>
          </a:prstGeom>
        </p:spPr>
      </p:pic>
      <p:pic>
        <p:nvPicPr>
          <p:cNvPr id="17" name="Grafik 16">
            <a:extLst>
              <a:ext uri="{FF2B5EF4-FFF2-40B4-BE49-F238E27FC236}">
                <a16:creationId xmlns:a16="http://schemas.microsoft.com/office/drawing/2014/main" id="{FAB9CBDD-9004-5D48-958C-1760EB5E1F7D}"/>
              </a:ext>
            </a:extLst>
          </p:cNvPr>
          <p:cNvPicPr>
            <a:picLocks noChangeAspect="1"/>
          </p:cNvPicPr>
          <p:nvPr/>
        </p:nvPicPr>
        <p:blipFill>
          <a:blip r:embed="rId4"/>
          <a:stretch>
            <a:fillRect/>
          </a:stretch>
        </p:blipFill>
        <p:spPr>
          <a:xfrm>
            <a:off x="1684865" y="1521883"/>
            <a:ext cx="711200" cy="711200"/>
          </a:xfrm>
          <a:prstGeom prst="rect">
            <a:avLst/>
          </a:prstGeom>
        </p:spPr>
      </p:pic>
    </p:spTree>
    <p:extLst>
      <p:ext uri="{BB962C8B-B14F-4D97-AF65-F5344CB8AC3E}">
        <p14:creationId xmlns:p14="http://schemas.microsoft.com/office/powerpoint/2010/main" val="220686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6F49B5E2-7E1B-4D4D-9D7B-63796340DF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482" y="1223110"/>
            <a:ext cx="2139518" cy="2852691"/>
          </a:xfrm>
          <a:prstGeom prst="rect">
            <a:avLst/>
          </a:prstGeom>
        </p:spPr>
      </p:pic>
      <p:sp>
        <p:nvSpPr>
          <p:cNvPr id="14" name="Rechteck 13">
            <a:extLst>
              <a:ext uri="{FF2B5EF4-FFF2-40B4-BE49-F238E27FC236}">
                <a16:creationId xmlns:a16="http://schemas.microsoft.com/office/drawing/2014/main" id="{CBB69142-A5DA-AD40-92D6-E1CA93A913C9}"/>
              </a:ext>
            </a:extLst>
          </p:cNvPr>
          <p:cNvSpPr/>
          <p:nvPr/>
        </p:nvSpPr>
        <p:spPr>
          <a:xfrm>
            <a:off x="2015067" y="1223111"/>
            <a:ext cx="6968066"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Sehr Wichtig: </a:t>
            </a:r>
            <a:br>
              <a:rPr lang="de-DE" dirty="0"/>
            </a:br>
            <a:r>
              <a:rPr lang="de-DE" dirty="0"/>
              <a:t>Check-Up vor jeder Fahrt!</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22</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2447227" y="1223112"/>
            <a:ext cx="5748145" cy="2851308"/>
          </a:xfrm>
        </p:spPr>
        <p:txBody>
          <a:bodyPr anchor="ctr">
            <a:normAutofit/>
          </a:bodyPr>
          <a:lstStyle/>
          <a:p>
            <a:r>
              <a:rPr lang="de-DE" sz="2400" b="1" dirty="0">
                <a:solidFill>
                  <a:schemeClr val="bg1"/>
                </a:solidFill>
              </a:rPr>
              <a:t>Fahrverhalten anpassen</a:t>
            </a:r>
            <a:endParaRPr lang="de-DE" sz="2400" dirty="0">
              <a:solidFill>
                <a:schemeClr val="bg1"/>
              </a:solidFill>
            </a:endParaRPr>
          </a:p>
          <a:p>
            <a:r>
              <a:rPr lang="de-DE" b="1" dirty="0">
                <a:solidFill>
                  <a:schemeClr val="bg1"/>
                </a:solidFill>
              </a:rPr>
              <a:t>Tempo anpassen:</a:t>
            </a:r>
            <a:r>
              <a:rPr lang="de-DE" dirty="0">
                <a:solidFill>
                  <a:schemeClr val="bg1"/>
                </a:solidFill>
              </a:rPr>
              <a:t> Der E-</a:t>
            </a:r>
            <a:r>
              <a:rPr lang="de-DE" dirty="0" err="1">
                <a:solidFill>
                  <a:schemeClr val="bg1"/>
                </a:solidFill>
              </a:rPr>
              <a:t>Scooter</a:t>
            </a:r>
            <a:r>
              <a:rPr lang="de-DE" dirty="0">
                <a:solidFill>
                  <a:schemeClr val="bg1"/>
                </a:solidFill>
              </a:rPr>
              <a:t> fährt auch weniger als 20 km/h! Vor allem bei nassen Fahrbahnen und vor Ampeln, Kreuzungen, Einmündungen und Kurven rechtzeitig und langsam abbremsen, um Rutschgefahr zu vermeiden.</a:t>
            </a:r>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3"/>
          <a:stretch>
            <a:fillRect/>
          </a:stretch>
        </p:blipFill>
        <p:spPr>
          <a:xfrm>
            <a:off x="7440950" y="404849"/>
            <a:ext cx="1294675" cy="1294675"/>
          </a:xfrm>
          <a:prstGeom prst="rect">
            <a:avLst/>
          </a:prstGeom>
        </p:spPr>
      </p:pic>
      <p:pic>
        <p:nvPicPr>
          <p:cNvPr id="17" name="Grafik 16">
            <a:extLst>
              <a:ext uri="{FF2B5EF4-FFF2-40B4-BE49-F238E27FC236}">
                <a16:creationId xmlns:a16="http://schemas.microsoft.com/office/drawing/2014/main" id="{FAB9CBDD-9004-5D48-958C-1760EB5E1F7D}"/>
              </a:ext>
            </a:extLst>
          </p:cNvPr>
          <p:cNvPicPr>
            <a:picLocks noChangeAspect="1"/>
          </p:cNvPicPr>
          <p:nvPr/>
        </p:nvPicPr>
        <p:blipFill>
          <a:blip r:embed="rId4"/>
          <a:stretch>
            <a:fillRect/>
          </a:stretch>
        </p:blipFill>
        <p:spPr>
          <a:xfrm>
            <a:off x="1684865" y="1954499"/>
            <a:ext cx="711200" cy="711200"/>
          </a:xfrm>
          <a:prstGeom prst="rect">
            <a:avLst/>
          </a:prstGeom>
        </p:spPr>
      </p:pic>
      <p:grpSp>
        <p:nvGrpSpPr>
          <p:cNvPr id="9" name="Gruppieren 8">
            <a:extLst>
              <a:ext uri="{FF2B5EF4-FFF2-40B4-BE49-F238E27FC236}">
                <a16:creationId xmlns:a16="http://schemas.microsoft.com/office/drawing/2014/main" id="{02656F60-B5BF-5441-8306-3E082188E62A}"/>
              </a:ext>
            </a:extLst>
          </p:cNvPr>
          <p:cNvGrpSpPr/>
          <p:nvPr/>
        </p:nvGrpSpPr>
        <p:grpSpPr>
          <a:xfrm>
            <a:off x="7000111" y="4352845"/>
            <a:ext cx="1977507" cy="364653"/>
            <a:chOff x="7000111" y="4352845"/>
            <a:chExt cx="1977507" cy="364653"/>
          </a:xfrm>
        </p:grpSpPr>
        <p:sp>
          <p:nvSpPr>
            <p:cNvPr id="10" name="Richtungspfeil 9">
              <a:hlinkClick r:id="rId5" action="ppaction://hlinksldjump"/>
              <a:extLst>
                <a:ext uri="{FF2B5EF4-FFF2-40B4-BE49-F238E27FC236}">
                  <a16:creationId xmlns:a16="http://schemas.microsoft.com/office/drawing/2014/main" id="{EE60AB93-87FA-D348-A85E-857B6722ABBD}"/>
                </a:ext>
              </a:extLst>
            </p:cNvPr>
            <p:cNvSpPr/>
            <p:nvPr/>
          </p:nvSpPr>
          <p:spPr>
            <a:xfrm flipH="1">
              <a:off x="7000111" y="4352845"/>
              <a:ext cx="1954836" cy="36465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3">
              <a:hlinkClick r:id="rId5" action="ppaction://hlinksldjump"/>
              <a:extLst>
                <a:ext uri="{FF2B5EF4-FFF2-40B4-BE49-F238E27FC236}">
                  <a16:creationId xmlns:a16="http://schemas.microsoft.com/office/drawing/2014/main" id="{AED42970-DC42-614C-8FE5-875574A77747}"/>
                </a:ext>
              </a:extLst>
            </p:cNvPr>
            <p:cNvSpPr txBox="1">
              <a:spLocks/>
            </p:cNvSpPr>
            <p:nvPr/>
          </p:nvSpPr>
          <p:spPr>
            <a:xfrm>
              <a:off x="7194287" y="4404653"/>
              <a:ext cx="1783331" cy="261036"/>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900" dirty="0">
                  <a:solidFill>
                    <a:schemeClr val="bg1"/>
                  </a:solidFill>
                </a:rPr>
                <a:t>Zurück zum Inhaltsverzeichnis</a:t>
              </a:r>
            </a:p>
          </p:txBody>
        </p:sp>
      </p:grpSp>
    </p:spTree>
    <p:extLst>
      <p:ext uri="{BB962C8B-B14F-4D97-AF65-F5344CB8AC3E}">
        <p14:creationId xmlns:p14="http://schemas.microsoft.com/office/powerpoint/2010/main" val="257831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68532ABD-3DE9-5945-BF9F-0A3780D57C60}"/>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8" name="Rechteck 7">
            <a:extLst>
              <a:ext uri="{FF2B5EF4-FFF2-40B4-BE49-F238E27FC236}">
                <a16:creationId xmlns:a16="http://schemas.microsoft.com/office/drawing/2014/main" id="{923FD36B-EAAC-D444-988F-013B13A1D982}"/>
              </a:ext>
            </a:extLst>
          </p:cNvPr>
          <p:cNvSpPr/>
          <p:nvPr/>
        </p:nvSpPr>
        <p:spPr>
          <a:xfrm>
            <a:off x="159734" y="385697"/>
            <a:ext cx="3548666" cy="1145391"/>
          </a:xfrm>
          <a:prstGeom prst="rect">
            <a:avLst/>
          </a:prstGeom>
          <a:solidFill>
            <a:srgbClr val="00A1A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2615C2F3-7AD8-C94F-8B89-8D932368409A}"/>
              </a:ext>
            </a:extLst>
          </p:cNvPr>
          <p:cNvSpPr>
            <a:spLocks noGrp="1"/>
          </p:cNvSpPr>
          <p:nvPr>
            <p:ph type="body" idx="1"/>
          </p:nvPr>
        </p:nvSpPr>
        <p:spPr>
          <a:xfrm>
            <a:off x="324000" y="447290"/>
            <a:ext cx="2757867" cy="999785"/>
          </a:xfrm>
        </p:spPr>
        <p:txBody>
          <a:bodyPr anchor="ctr">
            <a:noAutofit/>
          </a:bodyPr>
          <a:lstStyle/>
          <a:p>
            <a:r>
              <a:rPr lang="de-DE" sz="2400" b="1" dirty="0"/>
              <a:t>Regeln, Risiken, Hinweise</a:t>
            </a:r>
            <a:endParaRPr lang="de-DE" sz="2400" dirty="0"/>
          </a:p>
        </p:txBody>
      </p:sp>
      <p:sp>
        <p:nvSpPr>
          <p:cNvPr id="4" name="Foliennummernplatzhalter 3">
            <a:extLst>
              <a:ext uri="{FF2B5EF4-FFF2-40B4-BE49-F238E27FC236}">
                <a16:creationId xmlns:a16="http://schemas.microsoft.com/office/drawing/2014/main" id="{C3EA8CE0-AF55-DF48-A6BF-5C7700CA082D}"/>
              </a:ext>
            </a:extLst>
          </p:cNvPr>
          <p:cNvSpPr>
            <a:spLocks noGrp="1"/>
          </p:cNvSpPr>
          <p:nvPr>
            <p:ph type="sldNum" sz="quarter" idx="16"/>
          </p:nvPr>
        </p:nvSpPr>
        <p:spPr/>
        <p:txBody>
          <a:bodyPr/>
          <a:lstStyle/>
          <a:p>
            <a:fld id="{C14075F3-F5BF-419D-BE50-EBF9B68250F3}" type="slidenum">
              <a:rPr lang="de-DE" smtClean="0"/>
              <a:pPr/>
              <a:t>23</a:t>
            </a:fld>
            <a:endParaRPr lang="de-DE" dirty="0"/>
          </a:p>
        </p:txBody>
      </p:sp>
      <p:pic>
        <p:nvPicPr>
          <p:cNvPr id="19" name="Grafik 18">
            <a:extLst>
              <a:ext uri="{FF2B5EF4-FFF2-40B4-BE49-F238E27FC236}">
                <a16:creationId xmlns:a16="http://schemas.microsoft.com/office/drawing/2014/main" id="{16F9C5F7-F1A9-0948-B5B9-F494D64EE2D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08400" y="304342"/>
            <a:ext cx="1340293" cy="1308101"/>
          </a:xfrm>
          <a:prstGeom prst="rect">
            <a:avLst/>
          </a:prstGeom>
        </p:spPr>
      </p:pic>
    </p:spTree>
    <p:extLst>
      <p:ext uri="{BB962C8B-B14F-4D97-AF65-F5344CB8AC3E}">
        <p14:creationId xmlns:p14="http://schemas.microsoft.com/office/powerpoint/2010/main" val="332238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9FB296A3-E0EC-0F4A-B910-A5B63F654246}"/>
              </a:ext>
            </a:extLst>
          </p:cNvPr>
          <p:cNvSpPr/>
          <p:nvPr/>
        </p:nvSpPr>
        <p:spPr>
          <a:xfrm>
            <a:off x="160339" y="167523"/>
            <a:ext cx="8794609" cy="3906895"/>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24</a:t>
            </a:fld>
            <a:endParaRPr lang="de-DE" dirty="0"/>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2"/>
          <a:stretch>
            <a:fillRect/>
          </a:stretch>
        </p:blipFill>
        <p:spPr>
          <a:xfrm>
            <a:off x="7440950" y="404849"/>
            <a:ext cx="1294675" cy="1294675"/>
          </a:xfrm>
          <a:prstGeom prst="rect">
            <a:avLst/>
          </a:prstGeom>
        </p:spPr>
      </p:pic>
      <p:sp>
        <p:nvSpPr>
          <p:cNvPr id="12" name="Textplatzhalter 3">
            <a:extLst>
              <a:ext uri="{FF2B5EF4-FFF2-40B4-BE49-F238E27FC236}">
                <a16:creationId xmlns:a16="http://schemas.microsoft.com/office/drawing/2014/main" id="{88E6D429-6F82-3443-AD5A-8EF7E576BB0E}"/>
              </a:ext>
            </a:extLst>
          </p:cNvPr>
          <p:cNvSpPr txBox="1">
            <a:spLocks/>
          </p:cNvSpPr>
          <p:nvPr/>
        </p:nvSpPr>
        <p:spPr>
          <a:xfrm>
            <a:off x="346552" y="404849"/>
            <a:ext cx="7094398" cy="3515540"/>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chemeClr val="bg1"/>
                </a:solidFill>
              </a:rPr>
              <a:t>Die Verkehrssicherheitsinstitutionen in Deutschland raten, sich vor dem Kauf eines </a:t>
            </a:r>
            <a:br>
              <a:rPr lang="de-DE" sz="2400" dirty="0">
                <a:solidFill>
                  <a:schemeClr val="bg1"/>
                </a:solidFill>
              </a:rPr>
            </a:br>
            <a:r>
              <a:rPr lang="de-DE" sz="2400" dirty="0">
                <a:solidFill>
                  <a:schemeClr val="bg1"/>
                </a:solidFill>
              </a:rPr>
              <a:t>E-</a:t>
            </a:r>
            <a:r>
              <a:rPr lang="de-DE" sz="2400" dirty="0" err="1">
                <a:solidFill>
                  <a:schemeClr val="bg1"/>
                </a:solidFill>
              </a:rPr>
              <a:t>Scooters</a:t>
            </a:r>
            <a:r>
              <a:rPr lang="de-DE" sz="2400" dirty="0">
                <a:solidFill>
                  <a:schemeClr val="bg1"/>
                </a:solidFill>
              </a:rPr>
              <a:t> gründlich zu informieren, Testberichte zu lesen und auf notwendige Prüfzeichen zu achten. </a:t>
            </a:r>
          </a:p>
          <a:p>
            <a:r>
              <a:rPr lang="de-DE" sz="2400" dirty="0">
                <a:solidFill>
                  <a:schemeClr val="bg1"/>
                </a:solidFill>
              </a:rPr>
              <a:t>Wer sich einen E-</a:t>
            </a:r>
            <a:r>
              <a:rPr lang="de-DE" sz="2400" dirty="0" err="1">
                <a:solidFill>
                  <a:schemeClr val="bg1"/>
                </a:solidFill>
              </a:rPr>
              <a:t>Scooter</a:t>
            </a:r>
            <a:r>
              <a:rPr lang="de-DE" sz="2400" dirty="0">
                <a:solidFill>
                  <a:schemeClr val="bg1"/>
                </a:solidFill>
              </a:rPr>
              <a:t> ausleiht, sollte ihn vor der Fahrt gründlich prüfen und im Optimalfall mit einer Übungsfahrt vorbereiten.</a:t>
            </a:r>
          </a:p>
        </p:txBody>
      </p:sp>
    </p:spTree>
    <p:extLst>
      <p:ext uri="{BB962C8B-B14F-4D97-AF65-F5344CB8AC3E}">
        <p14:creationId xmlns:p14="http://schemas.microsoft.com/office/powerpoint/2010/main" val="116451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BB69142-A5DA-AD40-92D6-E1CA93A913C9}"/>
              </a:ext>
            </a:extLst>
          </p:cNvPr>
          <p:cNvSpPr/>
          <p:nvPr/>
        </p:nvSpPr>
        <p:spPr>
          <a:xfrm>
            <a:off x="160867" y="1223111"/>
            <a:ext cx="8822266"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Vorbereitung ist alles!</a:t>
            </a:r>
          </a:p>
        </p:txBody>
      </p:sp>
      <p:sp>
        <p:nvSpPr>
          <p:cNvPr id="3" name="Inhaltsplatzhalter 2">
            <a:extLst>
              <a:ext uri="{FF2B5EF4-FFF2-40B4-BE49-F238E27FC236}">
                <a16:creationId xmlns:a16="http://schemas.microsoft.com/office/drawing/2014/main" id="{EFB20C07-45D6-9D4B-A6B8-C6B21660ADDD}"/>
              </a:ext>
            </a:extLst>
          </p:cNvPr>
          <p:cNvSpPr>
            <a:spLocks noGrp="1"/>
          </p:cNvSpPr>
          <p:nvPr>
            <p:ph sz="half" idx="2"/>
          </p:nvPr>
        </p:nvSpPr>
        <p:spPr>
          <a:xfrm>
            <a:off x="4652962" y="1559651"/>
            <a:ext cx="4320000" cy="2514768"/>
          </a:xfrm>
        </p:spPr>
        <p:txBody>
          <a:bodyPr>
            <a:normAutofit/>
          </a:bodyPr>
          <a:lstStyle/>
          <a:p>
            <a:pPr marL="171450" indent="-171450">
              <a:buFont typeface="Arial" panose="020B0604020202020204" pitchFamily="34" charset="0"/>
              <a:buChar char="•"/>
            </a:pPr>
            <a:r>
              <a:rPr lang="de-DE" dirty="0">
                <a:solidFill>
                  <a:schemeClr val="bg1"/>
                </a:solidFill>
              </a:rPr>
              <a:t>Nie zu zweit auf einem Roller fahren</a:t>
            </a:r>
          </a:p>
          <a:p>
            <a:pPr marL="171450" indent="-171450">
              <a:buFont typeface="Arial" panose="020B0604020202020204" pitchFamily="34" charset="0"/>
              <a:buChar char="•"/>
            </a:pPr>
            <a:r>
              <a:rPr lang="de-DE" dirty="0">
                <a:solidFill>
                  <a:schemeClr val="bg1"/>
                </a:solidFill>
              </a:rPr>
              <a:t>Nicht alkoholisiert fahren</a:t>
            </a:r>
          </a:p>
          <a:p>
            <a:pPr marL="171450" indent="-171450">
              <a:buFont typeface="Arial" panose="020B0604020202020204" pitchFamily="34" charset="0"/>
              <a:buChar char="•"/>
            </a:pPr>
            <a:r>
              <a:rPr lang="de-DE" dirty="0">
                <a:solidFill>
                  <a:schemeClr val="bg1"/>
                </a:solidFill>
              </a:rPr>
              <a:t>Die Füße hintereinander positionieren</a:t>
            </a:r>
          </a:p>
          <a:p>
            <a:pPr marL="171450" indent="-171450">
              <a:buFont typeface="Arial" panose="020B0604020202020204" pitchFamily="34" charset="0"/>
              <a:buChar char="•"/>
            </a:pPr>
            <a:r>
              <a:rPr lang="de-DE" dirty="0">
                <a:solidFill>
                  <a:schemeClr val="bg1"/>
                </a:solidFill>
              </a:rPr>
              <a:t>Abrupte Lenkbewegungen vermeiden</a:t>
            </a:r>
          </a:p>
          <a:p>
            <a:pPr marL="171450" indent="-171450">
              <a:buFont typeface="Arial" panose="020B0604020202020204" pitchFamily="34" charset="0"/>
              <a:buChar char="•"/>
            </a:pPr>
            <a:r>
              <a:rPr lang="de-DE" dirty="0">
                <a:solidFill>
                  <a:schemeClr val="bg1"/>
                </a:solidFill>
              </a:rPr>
              <a:t>Nicht mit einer Hand fahren, wenn es nicht unbedingt erforderlich ist</a:t>
            </a:r>
          </a:p>
          <a:p>
            <a:pPr marL="171450" indent="-171450">
              <a:buFont typeface="Arial" panose="020B0604020202020204" pitchFamily="34" charset="0"/>
              <a:buChar char="•"/>
            </a:pPr>
            <a:r>
              <a:rPr lang="de-DE" dirty="0">
                <a:solidFill>
                  <a:schemeClr val="bg1"/>
                </a:solidFill>
              </a:rPr>
              <a:t>Kein Gepäck am Lenker befestigen</a:t>
            </a:r>
          </a:p>
          <a:p>
            <a:pPr marL="171450" indent="-171450">
              <a:buFont typeface="Arial" panose="020B0604020202020204" pitchFamily="34" charset="0"/>
              <a:buChar char="•"/>
            </a:pPr>
            <a:r>
              <a:rPr lang="de-DE" dirty="0">
                <a:solidFill>
                  <a:schemeClr val="bg1"/>
                </a:solidFill>
              </a:rPr>
              <a:t>Nicht in den Toten Winkel von Kfz fahren</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25</a:t>
            </a:fld>
            <a:endParaRPr lang="de-DE" dirty="0"/>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2"/>
          <a:stretch>
            <a:fillRect/>
          </a:stretch>
        </p:blipFill>
        <p:spPr>
          <a:xfrm>
            <a:off x="7440950" y="404849"/>
            <a:ext cx="1294675" cy="1294675"/>
          </a:xfrm>
          <a:prstGeom prst="rect">
            <a:avLst/>
          </a:prstGeom>
        </p:spPr>
      </p:pic>
      <p:sp>
        <p:nvSpPr>
          <p:cNvPr id="7" name="Inhaltsplatzhalter 6">
            <a:extLst>
              <a:ext uri="{FF2B5EF4-FFF2-40B4-BE49-F238E27FC236}">
                <a16:creationId xmlns:a16="http://schemas.microsoft.com/office/drawing/2014/main" id="{F395E333-F714-184D-BA56-8DDF83AC9E97}"/>
              </a:ext>
            </a:extLst>
          </p:cNvPr>
          <p:cNvSpPr>
            <a:spLocks noGrp="1"/>
          </p:cNvSpPr>
          <p:nvPr>
            <p:ph sz="half" idx="1"/>
          </p:nvPr>
        </p:nvSpPr>
        <p:spPr>
          <a:xfrm>
            <a:off x="160338" y="1559651"/>
            <a:ext cx="4320000" cy="2514768"/>
          </a:xfrm>
        </p:spPr>
        <p:txBody>
          <a:bodyPr>
            <a:normAutofit/>
          </a:bodyPr>
          <a:lstStyle/>
          <a:p>
            <a:pPr marL="171450" indent="-171450">
              <a:buFont typeface="Arial" panose="020B0604020202020204" pitchFamily="34" charset="0"/>
              <a:buChar char="•"/>
            </a:pPr>
            <a:r>
              <a:rPr lang="de-DE" dirty="0">
                <a:solidFill>
                  <a:schemeClr val="bg1"/>
                </a:solidFill>
              </a:rPr>
              <a:t>Unbedingt mit Helm fahren, trotz fehlender Helmpflicht</a:t>
            </a:r>
          </a:p>
          <a:p>
            <a:pPr marL="171450" indent="-171450">
              <a:buFont typeface="Arial" panose="020B0604020202020204" pitchFamily="34" charset="0"/>
              <a:buChar char="•"/>
            </a:pPr>
            <a:r>
              <a:rPr lang="de-DE" dirty="0">
                <a:solidFill>
                  <a:schemeClr val="bg1"/>
                </a:solidFill>
              </a:rPr>
              <a:t>Auf einem ruhigen Platz üben, bevor man sich in den Straßenverkehr stürzt</a:t>
            </a:r>
          </a:p>
          <a:p>
            <a:pPr marL="171450" indent="-171450">
              <a:buFont typeface="Arial" panose="020B0604020202020204" pitchFamily="34" charset="0"/>
              <a:buChar char="•"/>
            </a:pPr>
            <a:r>
              <a:rPr lang="de-DE" dirty="0">
                <a:solidFill>
                  <a:schemeClr val="bg1"/>
                </a:solidFill>
              </a:rPr>
              <a:t>Möglichst nur dort fahren, wo Radwege vorhanden sind</a:t>
            </a:r>
          </a:p>
          <a:p>
            <a:pPr marL="171450" indent="-171450">
              <a:buFont typeface="Arial" panose="020B0604020202020204" pitchFamily="34" charset="0"/>
              <a:buChar char="•"/>
            </a:pPr>
            <a:r>
              <a:rPr lang="de-DE" dirty="0">
                <a:solidFill>
                  <a:schemeClr val="bg1"/>
                </a:solidFill>
              </a:rPr>
              <a:t>Einen Richtungswechsel möglichst frühzeitig anzeigen</a:t>
            </a:r>
          </a:p>
          <a:p>
            <a:pPr marL="171450" indent="-171450">
              <a:buFont typeface="Arial" panose="020B0604020202020204" pitchFamily="34" charset="0"/>
              <a:buChar char="•"/>
            </a:pPr>
            <a:r>
              <a:rPr lang="de-DE" dirty="0">
                <a:solidFill>
                  <a:schemeClr val="bg1"/>
                </a:solidFill>
              </a:rPr>
              <a:t>Möglichst hintereinander und nicht nebeneinander fahren</a:t>
            </a:r>
          </a:p>
        </p:txBody>
      </p:sp>
    </p:spTree>
    <p:extLst>
      <p:ext uri="{BB962C8B-B14F-4D97-AF65-F5344CB8AC3E}">
        <p14:creationId xmlns:p14="http://schemas.microsoft.com/office/powerpoint/2010/main" val="135951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BB69142-A5DA-AD40-92D6-E1CA93A913C9}"/>
              </a:ext>
            </a:extLst>
          </p:cNvPr>
          <p:cNvSpPr/>
          <p:nvPr/>
        </p:nvSpPr>
        <p:spPr>
          <a:xfrm>
            <a:off x="161539" y="1223111"/>
            <a:ext cx="8821594"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Wo dürfen E-</a:t>
            </a:r>
            <a:r>
              <a:rPr lang="de-DE" dirty="0" err="1"/>
              <a:t>Scooter</a:t>
            </a:r>
            <a:r>
              <a:rPr lang="de-DE" dirty="0"/>
              <a:t> fahren?</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26</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335624" y="1223112"/>
            <a:ext cx="4556888" cy="2851308"/>
          </a:xfrm>
        </p:spPr>
        <p:txBody>
          <a:bodyPr anchor="ctr">
            <a:normAutofit/>
          </a:bodyPr>
          <a:lstStyle/>
          <a:p>
            <a:r>
              <a:rPr lang="de-DE" dirty="0">
                <a:solidFill>
                  <a:schemeClr val="bg1"/>
                </a:solidFill>
              </a:rPr>
              <a:t>Die </a:t>
            </a:r>
            <a:r>
              <a:rPr lang="de-DE" dirty="0" err="1">
                <a:solidFill>
                  <a:schemeClr val="bg1"/>
                </a:solidFill>
              </a:rPr>
              <a:t>Elektrokleinstfahrzeug</a:t>
            </a:r>
            <a:r>
              <a:rPr lang="de-DE" dirty="0">
                <a:solidFill>
                  <a:schemeClr val="bg1"/>
                </a:solidFill>
              </a:rPr>
              <a:t>-Verordnung (EKF-V) gibt genau vor, welche Wege von E-</a:t>
            </a:r>
            <a:r>
              <a:rPr lang="de-DE" dirty="0" err="1">
                <a:solidFill>
                  <a:schemeClr val="bg1"/>
                </a:solidFill>
              </a:rPr>
              <a:t>Scootern</a:t>
            </a:r>
            <a:r>
              <a:rPr lang="de-DE" dirty="0">
                <a:solidFill>
                  <a:schemeClr val="bg1"/>
                </a:solidFill>
              </a:rPr>
              <a:t> befahren werden dürfen und welche nicht. </a:t>
            </a:r>
          </a:p>
          <a:p>
            <a:r>
              <a:rPr lang="de-DE" dirty="0">
                <a:solidFill>
                  <a:schemeClr val="bg1"/>
                </a:solidFill>
              </a:rPr>
              <a:t>Demnach dürfen E-</a:t>
            </a:r>
            <a:r>
              <a:rPr lang="de-DE" dirty="0" err="1">
                <a:solidFill>
                  <a:schemeClr val="bg1"/>
                </a:solidFill>
              </a:rPr>
              <a:t>Scooter</a:t>
            </a:r>
            <a:r>
              <a:rPr lang="de-DE" dirty="0">
                <a:solidFill>
                  <a:schemeClr val="bg1"/>
                </a:solidFill>
              </a:rPr>
              <a:t> nur Radwege, Schutzstreifen und Radfahrstreifen nutzen. </a:t>
            </a:r>
          </a:p>
          <a:p>
            <a:r>
              <a:rPr lang="de-DE" dirty="0">
                <a:solidFill>
                  <a:schemeClr val="bg1"/>
                </a:solidFill>
              </a:rPr>
              <a:t>Ist das nicht möglich, dürfen sie auf die Fahrbahn ausweichen. </a:t>
            </a:r>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2"/>
          <a:stretch>
            <a:fillRect/>
          </a:stretch>
        </p:blipFill>
        <p:spPr>
          <a:xfrm>
            <a:off x="7440950" y="404849"/>
            <a:ext cx="1294675" cy="1294675"/>
          </a:xfrm>
          <a:prstGeom prst="rect">
            <a:avLst/>
          </a:prstGeom>
        </p:spPr>
      </p:pic>
      <p:grpSp>
        <p:nvGrpSpPr>
          <p:cNvPr id="4" name="Gruppieren 3">
            <a:extLst>
              <a:ext uri="{FF2B5EF4-FFF2-40B4-BE49-F238E27FC236}">
                <a16:creationId xmlns:a16="http://schemas.microsoft.com/office/drawing/2014/main" id="{99F769F0-4BAA-D54F-8C80-E1E0FB50B08E}"/>
              </a:ext>
            </a:extLst>
          </p:cNvPr>
          <p:cNvGrpSpPr/>
          <p:nvPr/>
        </p:nvGrpSpPr>
        <p:grpSpPr>
          <a:xfrm rot="279504">
            <a:off x="5367858" y="1689369"/>
            <a:ext cx="2271860" cy="2026763"/>
            <a:chOff x="6108569" y="1838227"/>
            <a:chExt cx="2271860" cy="2026763"/>
          </a:xfrm>
          <a:effectLst>
            <a:outerShdw blurRad="139700" dist="63500" dir="2700000" algn="tl" rotWithShape="0">
              <a:prstClr val="black">
                <a:alpha val="40000"/>
              </a:prstClr>
            </a:outerShdw>
          </a:effectLst>
        </p:grpSpPr>
        <p:sp>
          <p:nvSpPr>
            <p:cNvPr id="3" name="Rechteck 2">
              <a:extLst>
                <a:ext uri="{FF2B5EF4-FFF2-40B4-BE49-F238E27FC236}">
                  <a16:creationId xmlns:a16="http://schemas.microsoft.com/office/drawing/2014/main" id="{D36467D7-09B4-304A-95F4-10504355CC6E}"/>
                </a:ext>
              </a:extLst>
            </p:cNvPr>
            <p:cNvSpPr/>
            <p:nvPr/>
          </p:nvSpPr>
          <p:spPr>
            <a:xfrm>
              <a:off x="6108569" y="1838227"/>
              <a:ext cx="2271860" cy="2026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5">
              <a:extLst>
                <a:ext uri="{FF2B5EF4-FFF2-40B4-BE49-F238E27FC236}">
                  <a16:creationId xmlns:a16="http://schemas.microsoft.com/office/drawing/2014/main" id="{32336C7E-B81A-694B-9EA4-21E44473D9C8}"/>
                </a:ext>
              </a:extLst>
            </p:cNvPr>
            <p:cNvSpPr txBox="1">
              <a:spLocks/>
            </p:cNvSpPr>
            <p:nvPr/>
          </p:nvSpPr>
          <p:spPr>
            <a:xfrm>
              <a:off x="6240544" y="1934435"/>
              <a:ext cx="2007910" cy="1817433"/>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dirty="0">
                  <a:solidFill>
                    <a:srgbClr val="00A1AB"/>
                  </a:solidFill>
                </a:rPr>
                <a:t>Gehwege sind tabu! </a:t>
              </a:r>
            </a:p>
            <a:p>
              <a:r>
                <a:rPr lang="de-DE" dirty="0">
                  <a:solidFill>
                    <a:srgbClr val="00A1AB"/>
                  </a:solidFill>
                </a:rPr>
                <a:t>Wer mit dem E-</a:t>
              </a:r>
              <a:r>
                <a:rPr lang="de-DE" dirty="0" err="1">
                  <a:solidFill>
                    <a:srgbClr val="00A1AB"/>
                  </a:solidFill>
                </a:rPr>
                <a:t>Scooter</a:t>
              </a:r>
              <a:r>
                <a:rPr lang="de-DE" dirty="0">
                  <a:solidFill>
                    <a:srgbClr val="00A1AB"/>
                  </a:solidFill>
                </a:rPr>
                <a:t> dennoch auf dem Gehweg fährt, riskiert ein Bußgeld von 15,- bis 30,- Euro.</a:t>
              </a:r>
            </a:p>
          </p:txBody>
        </p:sp>
      </p:grpSp>
    </p:spTree>
    <p:extLst>
      <p:ext uri="{BB962C8B-B14F-4D97-AF65-F5344CB8AC3E}">
        <p14:creationId xmlns:p14="http://schemas.microsoft.com/office/powerpoint/2010/main" val="109376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BCAEEB90-1B9E-7B4F-8470-55BC1B52D9FC}"/>
              </a:ext>
            </a:extLst>
          </p:cNvPr>
          <p:cNvSpPr/>
          <p:nvPr/>
        </p:nvSpPr>
        <p:spPr>
          <a:xfrm>
            <a:off x="206679" y="1223111"/>
            <a:ext cx="8748269"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1" name="Grafik 10">
            <a:extLst>
              <a:ext uri="{FF2B5EF4-FFF2-40B4-BE49-F238E27FC236}">
                <a16:creationId xmlns:a16="http://schemas.microsoft.com/office/drawing/2014/main" id="{C8ABDA4F-537B-B043-B703-CCDD16250D07}"/>
              </a:ext>
            </a:extLst>
          </p:cNvPr>
          <p:cNvPicPr>
            <a:picLocks noChangeAspect="1"/>
          </p:cNvPicPr>
          <p:nvPr/>
        </p:nvPicPr>
        <p:blipFill rotWithShape="1">
          <a:blip r:embed="rId2">
            <a:extLst>
              <a:ext uri="{28A0092B-C50C-407E-A947-70E740481C1C}">
                <a14:useLocalDpi xmlns:a14="http://schemas.microsoft.com/office/drawing/2010/main"/>
              </a:ext>
            </a:extLst>
          </a:blip>
          <a:srcRect t="-5485" b="-3018"/>
          <a:stretch/>
        </p:blipFill>
        <p:spPr>
          <a:xfrm rot="295204">
            <a:off x="5133298" y="622807"/>
            <a:ext cx="2769750" cy="3105680"/>
          </a:xfrm>
          <a:prstGeom prst="rect">
            <a:avLst/>
          </a:prstGeom>
          <a:solidFill>
            <a:schemeClr val="bg1"/>
          </a:solidFill>
          <a:effectLst>
            <a:outerShdw blurRad="139700" dist="63500" dir="2700000" algn="tl" rotWithShape="0">
              <a:prstClr val="black">
                <a:alpha val="40000"/>
              </a:prstClr>
            </a:outerShdw>
          </a:effectLst>
        </p:spPr>
      </p:pic>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Technische Ausstattung</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27</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478142" y="1223112"/>
            <a:ext cx="4556888" cy="2851308"/>
          </a:xfrm>
        </p:spPr>
        <p:txBody>
          <a:bodyPr anchor="ctr">
            <a:normAutofit/>
          </a:bodyPr>
          <a:lstStyle/>
          <a:p>
            <a:r>
              <a:rPr lang="de-DE" dirty="0">
                <a:solidFill>
                  <a:schemeClr val="bg1"/>
                </a:solidFill>
              </a:rPr>
              <a:t>Für E-</a:t>
            </a:r>
            <a:r>
              <a:rPr lang="de-DE" dirty="0" err="1">
                <a:solidFill>
                  <a:schemeClr val="bg1"/>
                </a:solidFill>
              </a:rPr>
              <a:t>Scooter</a:t>
            </a:r>
            <a:r>
              <a:rPr lang="de-DE" dirty="0">
                <a:solidFill>
                  <a:schemeClr val="bg1"/>
                </a:solidFill>
              </a:rPr>
              <a:t> ist eine technische Mindestausstattung, wie hier abgebildet, vorgeschrieben. Außerdem benötigen sie eine Betriebserlaubnis. </a:t>
            </a:r>
          </a:p>
          <a:p>
            <a:r>
              <a:rPr lang="de-DE" b="1" dirty="0">
                <a:solidFill>
                  <a:schemeClr val="bg1"/>
                </a:solidFill>
              </a:rPr>
              <a:t>Das Nutzen eines E-</a:t>
            </a:r>
            <a:r>
              <a:rPr lang="de-DE" b="1" dirty="0" err="1">
                <a:solidFill>
                  <a:schemeClr val="bg1"/>
                </a:solidFill>
              </a:rPr>
              <a:t>Scooters</a:t>
            </a:r>
            <a:r>
              <a:rPr lang="de-DE" b="1" dirty="0">
                <a:solidFill>
                  <a:schemeClr val="bg1"/>
                </a:solidFill>
              </a:rPr>
              <a:t> ohne Versicherungsschutz kann nach dem Pflichtversicherungsgesetz eine Straftat darstellen!  </a:t>
            </a:r>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3"/>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25443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BCAEEB90-1B9E-7B4F-8470-55BC1B52D9FC}"/>
              </a:ext>
            </a:extLst>
          </p:cNvPr>
          <p:cNvSpPr/>
          <p:nvPr/>
        </p:nvSpPr>
        <p:spPr>
          <a:xfrm>
            <a:off x="206679" y="1223111"/>
            <a:ext cx="8748269"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Gilt beim E-</a:t>
            </a:r>
            <a:r>
              <a:rPr lang="de-DE" dirty="0" err="1"/>
              <a:t>Scooter</a:t>
            </a:r>
            <a:r>
              <a:rPr lang="de-DE" dirty="0"/>
              <a:t>-Fahren eine Alkoholgrenze?</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28</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478141" y="1223112"/>
            <a:ext cx="7391695" cy="2851308"/>
          </a:xfrm>
        </p:spPr>
        <p:txBody>
          <a:bodyPr anchor="ctr">
            <a:normAutofit/>
          </a:bodyPr>
          <a:lstStyle/>
          <a:p>
            <a:r>
              <a:rPr lang="de-DE" sz="2400" dirty="0">
                <a:solidFill>
                  <a:schemeClr val="bg1"/>
                </a:solidFill>
              </a:rPr>
              <a:t>Ja. Für Führerscheinneulinge in der Probezeit und unter 21 Jahren gilt absolutes Alkoholverbot!</a:t>
            </a:r>
          </a:p>
          <a:p>
            <a:r>
              <a:rPr lang="de-DE" dirty="0">
                <a:solidFill>
                  <a:schemeClr val="bg1"/>
                </a:solidFill>
              </a:rPr>
              <a:t>Für ältere E-</a:t>
            </a:r>
            <a:r>
              <a:rPr lang="de-DE" dirty="0" err="1">
                <a:solidFill>
                  <a:schemeClr val="bg1"/>
                </a:solidFill>
              </a:rPr>
              <a:t>Scooter</a:t>
            </a:r>
            <a:r>
              <a:rPr lang="de-DE" dirty="0">
                <a:solidFill>
                  <a:schemeClr val="bg1"/>
                </a:solidFill>
              </a:rPr>
              <a:t>-Fahrende gelten die gleichen Alkoholgrenzwerte wie beim Autofahren. Wer mit 0,5 Promille bis unter 1,1 Promille fährt, gilt als relativ fahruntüchtig und begeht eine Ordnungswidrigkeit, die meist mit 500,- Euro Bußgeld, einem Fahrverbot und 2 Punkten in Flensburg bestraft wird. </a:t>
            </a:r>
          </a:p>
          <a:p>
            <a:r>
              <a:rPr lang="de-DE" dirty="0">
                <a:solidFill>
                  <a:schemeClr val="bg1"/>
                </a:solidFill>
              </a:rPr>
              <a:t>Ab 1,1 Promille gilt man als absolut fahruntüchtig und begeht eine Straftat. Gleiches gilt für auffälliges Fahren ab 0,3 Promille.</a:t>
            </a:r>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2"/>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195611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BCAEEB90-1B9E-7B4F-8470-55BC1B52D9FC}"/>
              </a:ext>
            </a:extLst>
          </p:cNvPr>
          <p:cNvSpPr/>
          <p:nvPr/>
        </p:nvSpPr>
        <p:spPr>
          <a:xfrm>
            <a:off x="206679" y="1223111"/>
            <a:ext cx="8748269"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Ist E-</a:t>
            </a:r>
            <a:r>
              <a:rPr lang="de-DE" dirty="0" err="1"/>
              <a:t>Scooter</a:t>
            </a:r>
            <a:r>
              <a:rPr lang="de-DE" dirty="0"/>
              <a:t>-Fahren zu zweit erlaubt?</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29</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478141" y="1223112"/>
            <a:ext cx="6822069" cy="2851308"/>
          </a:xfrm>
        </p:spPr>
        <p:txBody>
          <a:bodyPr anchor="ctr">
            <a:normAutofit/>
          </a:bodyPr>
          <a:lstStyle/>
          <a:p>
            <a:r>
              <a:rPr lang="de-DE" sz="2400" dirty="0">
                <a:solidFill>
                  <a:schemeClr val="bg1"/>
                </a:solidFill>
              </a:rPr>
              <a:t>Nein. Jeder E-</a:t>
            </a:r>
            <a:r>
              <a:rPr lang="de-DE" sz="2400" dirty="0" err="1">
                <a:solidFill>
                  <a:schemeClr val="bg1"/>
                </a:solidFill>
              </a:rPr>
              <a:t>Scooter</a:t>
            </a:r>
            <a:r>
              <a:rPr lang="de-DE" sz="2400" dirty="0">
                <a:solidFill>
                  <a:schemeClr val="bg1"/>
                </a:solidFill>
              </a:rPr>
              <a:t> ist immer nur für eine Person zugelassen. </a:t>
            </a:r>
          </a:p>
          <a:p>
            <a:r>
              <a:rPr lang="de-DE" dirty="0">
                <a:solidFill>
                  <a:schemeClr val="bg1"/>
                </a:solidFill>
              </a:rPr>
              <a:t>Auch wenn es Spaß macht und den Geldbeutel schont, eine zweite Person mitzunehmen, ist nicht erlaubt. Aus gutem Grund. Die Fahreigenschaften des E-</a:t>
            </a:r>
            <a:r>
              <a:rPr lang="de-DE" dirty="0" err="1">
                <a:solidFill>
                  <a:schemeClr val="bg1"/>
                </a:solidFill>
              </a:rPr>
              <a:t>Scooters</a:t>
            </a:r>
            <a:r>
              <a:rPr lang="de-DE" dirty="0">
                <a:solidFill>
                  <a:schemeClr val="bg1"/>
                </a:solidFill>
              </a:rPr>
              <a:t>, wie Bremsen, Lenken, Abbiegen, können mit zwei Personen nicht mehr sicher bewältigt werden und es kommt zu gefährlichen Stürzen. Es drohen auch hier – bei Verstoß – Bußgelder!</a:t>
            </a:r>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2"/>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28374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15A34626-3A6B-1E4A-9139-C94B03C10709}"/>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a:xfrm>
            <a:off x="0" y="0"/>
            <a:ext cx="9143999" cy="5143500"/>
          </a:xfrm>
        </p:spPr>
      </p:pic>
      <p:pic>
        <p:nvPicPr>
          <p:cNvPr id="7" name="Grafik 6">
            <a:extLst>
              <a:ext uri="{FF2B5EF4-FFF2-40B4-BE49-F238E27FC236}">
                <a16:creationId xmlns:a16="http://schemas.microsoft.com/office/drawing/2014/main" id="{C093ECEF-6764-0E4C-BB34-16327FCCA116}"/>
              </a:ext>
            </a:extLst>
          </p:cNvPr>
          <p:cNvPicPr>
            <a:picLocks noChangeAspect="1"/>
          </p:cNvPicPr>
          <p:nvPr/>
        </p:nvPicPr>
        <p:blipFill>
          <a:blip r:embed="rId3"/>
          <a:stretch>
            <a:fillRect/>
          </a:stretch>
        </p:blipFill>
        <p:spPr>
          <a:xfrm>
            <a:off x="428919" y="402411"/>
            <a:ext cx="3533482" cy="2025863"/>
          </a:xfrm>
          <a:prstGeom prst="rect">
            <a:avLst/>
          </a:prstGeom>
        </p:spPr>
      </p:pic>
      <p:sp>
        <p:nvSpPr>
          <p:cNvPr id="8" name="Rechteck 7">
            <a:extLst>
              <a:ext uri="{FF2B5EF4-FFF2-40B4-BE49-F238E27FC236}">
                <a16:creationId xmlns:a16="http://schemas.microsoft.com/office/drawing/2014/main" id="{115C5407-DEBD-754F-BB38-C23C5AB7A7BA}"/>
              </a:ext>
            </a:extLst>
          </p:cNvPr>
          <p:cNvSpPr/>
          <p:nvPr/>
        </p:nvSpPr>
        <p:spPr>
          <a:xfrm>
            <a:off x="428919" y="2571750"/>
            <a:ext cx="3533482" cy="894464"/>
          </a:xfrm>
          <a:prstGeom prst="rect">
            <a:avLst/>
          </a:prstGeom>
          <a:solidFill>
            <a:srgbClr val="307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31A80B19-599F-4947-92BD-D676220DFE33}"/>
              </a:ext>
            </a:extLst>
          </p:cNvPr>
          <p:cNvSpPr txBox="1"/>
          <p:nvPr/>
        </p:nvSpPr>
        <p:spPr>
          <a:xfrm>
            <a:off x="492715" y="2622379"/>
            <a:ext cx="3469686" cy="1015663"/>
          </a:xfrm>
          <a:prstGeom prst="rect">
            <a:avLst/>
          </a:prstGeom>
          <a:noFill/>
        </p:spPr>
        <p:txBody>
          <a:bodyPr wrap="square" rtlCol="0">
            <a:spAutoFit/>
          </a:bodyPr>
          <a:lstStyle/>
          <a:p>
            <a:r>
              <a:rPr lang="de-DE" sz="1500" b="1" dirty="0">
                <a:solidFill>
                  <a:schemeClr val="bg1"/>
                </a:solidFill>
              </a:rPr>
              <a:t>Wer darf sich mit welchem </a:t>
            </a:r>
            <a:endParaRPr lang="de-DE" sz="1500" dirty="0">
              <a:solidFill>
                <a:schemeClr val="bg1"/>
              </a:solidFill>
            </a:endParaRPr>
          </a:p>
          <a:p>
            <a:r>
              <a:rPr lang="de-DE" sz="1500" b="1" dirty="0">
                <a:solidFill>
                  <a:schemeClr val="bg1"/>
                </a:solidFill>
              </a:rPr>
              <a:t>Fahrzeug wo und wann bewegen?</a:t>
            </a:r>
            <a:endParaRPr lang="de-DE" sz="1500" dirty="0">
              <a:solidFill>
                <a:schemeClr val="bg1"/>
              </a:solidFill>
            </a:endParaRPr>
          </a:p>
          <a:p>
            <a:r>
              <a:rPr lang="de-DE" sz="1500" b="1" dirty="0">
                <a:solidFill>
                  <a:schemeClr val="bg1"/>
                </a:solidFill>
              </a:rPr>
              <a:t>Wir klären auf.</a:t>
            </a:r>
            <a:endParaRPr lang="de-DE" sz="1500" dirty="0">
              <a:solidFill>
                <a:schemeClr val="bg1"/>
              </a:solidFill>
            </a:endParaRPr>
          </a:p>
          <a:p>
            <a:endParaRPr lang="de-DE" sz="1500" dirty="0">
              <a:solidFill>
                <a:schemeClr val="bg1"/>
              </a:solidFill>
            </a:endParaRPr>
          </a:p>
        </p:txBody>
      </p:sp>
    </p:spTree>
    <p:extLst>
      <p:ext uri="{BB962C8B-B14F-4D97-AF65-F5344CB8AC3E}">
        <p14:creationId xmlns:p14="http://schemas.microsoft.com/office/powerpoint/2010/main" val="93966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BCAEEB90-1B9E-7B4F-8470-55BC1B52D9FC}"/>
              </a:ext>
            </a:extLst>
          </p:cNvPr>
          <p:cNvSpPr/>
          <p:nvPr/>
        </p:nvSpPr>
        <p:spPr>
          <a:xfrm>
            <a:off x="206679" y="1223111"/>
            <a:ext cx="8748269"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Was ist außerdem verboten?</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30</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478141" y="1223112"/>
            <a:ext cx="6822069" cy="2851308"/>
          </a:xfrm>
        </p:spPr>
        <p:txBody>
          <a:bodyPr anchor="ctr">
            <a:normAutofit/>
          </a:bodyPr>
          <a:lstStyle/>
          <a:p>
            <a:pPr marL="171450" indent="-171450">
              <a:buFont typeface="Arial" panose="020B0604020202020204" pitchFamily="34" charset="0"/>
              <a:buChar char="•"/>
            </a:pPr>
            <a:r>
              <a:rPr lang="de-DE" dirty="0">
                <a:solidFill>
                  <a:schemeClr val="bg1"/>
                </a:solidFill>
              </a:rPr>
              <a:t>die Benutzung mobiler Kommunikationsmittel ohne Freisprecheinrichtung (z.B. Smartphones)</a:t>
            </a:r>
          </a:p>
          <a:p>
            <a:pPr marL="171450" indent="-171450">
              <a:buFont typeface="Arial" panose="020B0604020202020204" pitchFamily="34" charset="0"/>
              <a:buChar char="•"/>
            </a:pPr>
            <a:r>
              <a:rPr lang="de-DE" dirty="0">
                <a:solidFill>
                  <a:schemeClr val="bg1"/>
                </a:solidFill>
              </a:rPr>
              <a:t>die Mitnahme eines Anhängers</a:t>
            </a:r>
          </a:p>
          <a:p>
            <a:pPr marL="171450" indent="-171450">
              <a:buFont typeface="Arial" panose="020B0604020202020204" pitchFamily="34" charset="0"/>
              <a:buChar char="•"/>
            </a:pPr>
            <a:r>
              <a:rPr lang="de-DE" dirty="0">
                <a:solidFill>
                  <a:schemeClr val="bg1"/>
                </a:solidFill>
              </a:rPr>
              <a:t>die Überschreitung der bauartbedingten Höchstgeschwindigkeit von 20 km/h in der Ebene </a:t>
            </a:r>
          </a:p>
          <a:p>
            <a:pPr marL="171450" indent="-171450">
              <a:buFont typeface="Arial" panose="020B0604020202020204" pitchFamily="34" charset="0"/>
              <a:buChar char="•"/>
            </a:pPr>
            <a:r>
              <a:rPr lang="de-DE" dirty="0">
                <a:solidFill>
                  <a:schemeClr val="bg1"/>
                </a:solidFill>
              </a:rPr>
              <a:t>Bitte keine Tuning Kits für E-Tretroller verwenden, das kann bitter und teuer werden</a:t>
            </a:r>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2"/>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125847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BCAEEB90-1B9E-7B4F-8470-55BC1B52D9FC}"/>
              </a:ext>
            </a:extLst>
          </p:cNvPr>
          <p:cNvSpPr/>
          <p:nvPr/>
        </p:nvSpPr>
        <p:spPr>
          <a:xfrm>
            <a:off x="206679" y="1223111"/>
            <a:ext cx="8748269"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Ist das Tragen eines Helmes Pflicht?</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31</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478142" y="1223112"/>
            <a:ext cx="5630350" cy="2851308"/>
          </a:xfrm>
        </p:spPr>
        <p:txBody>
          <a:bodyPr anchor="ctr">
            <a:normAutofit/>
          </a:bodyPr>
          <a:lstStyle/>
          <a:p>
            <a:r>
              <a:rPr lang="de-DE" dirty="0">
                <a:solidFill>
                  <a:schemeClr val="bg1"/>
                </a:solidFill>
              </a:rPr>
              <a:t>Leider noch nicht. Dennoch sollte jeder, der einen E-</a:t>
            </a:r>
            <a:r>
              <a:rPr lang="de-DE" dirty="0" err="1">
                <a:solidFill>
                  <a:schemeClr val="bg1"/>
                </a:solidFill>
              </a:rPr>
              <a:t>Scooter</a:t>
            </a:r>
            <a:r>
              <a:rPr lang="de-DE" dirty="0">
                <a:solidFill>
                  <a:schemeClr val="bg1"/>
                </a:solidFill>
              </a:rPr>
              <a:t> fährt, einen Helm tragen. Dieser kann aber nur schützen, wenn er richtig sitzt. Er darf weder drücken noch scheuern und muss richtig eingestellt sein. Er sollte waagerecht auf dem Kopf sitzen und weder nach hinten noch nach vorn geneigt sein. </a:t>
            </a:r>
          </a:p>
          <a:p>
            <a:r>
              <a:rPr lang="de-DE" dirty="0">
                <a:solidFill>
                  <a:schemeClr val="bg1"/>
                </a:solidFill>
              </a:rPr>
              <a:t>Sitzt er in der richtigen Position, wird der </a:t>
            </a:r>
            <a:r>
              <a:rPr lang="de-DE" dirty="0" err="1">
                <a:solidFill>
                  <a:schemeClr val="bg1"/>
                </a:solidFill>
              </a:rPr>
              <a:t>Kopfring</a:t>
            </a:r>
            <a:r>
              <a:rPr lang="de-DE" dirty="0">
                <a:solidFill>
                  <a:schemeClr val="bg1"/>
                </a:solidFill>
              </a:rPr>
              <a:t> (meist hinten am Helm) festgezogen. Danach schließt man den Kinnriemen. Zwischen Riemen und Kinn sollten 1,5 cm Platz sein. Der Verschluss sollte etwas seitlich sitzen, nicht direkt unter dem Kinn. </a:t>
            </a:r>
          </a:p>
          <a:p>
            <a:r>
              <a:rPr lang="de-DE" dirty="0">
                <a:solidFill>
                  <a:schemeClr val="bg1"/>
                </a:solidFill>
              </a:rPr>
              <a:t>Das Gurtdreieck um die Ohren sollte straff sitzen, ohne die Ohren zu berühren.</a:t>
            </a:r>
          </a:p>
        </p:txBody>
      </p:sp>
      <p:pic>
        <p:nvPicPr>
          <p:cNvPr id="4" name="Grafik 3">
            <a:extLst>
              <a:ext uri="{FF2B5EF4-FFF2-40B4-BE49-F238E27FC236}">
                <a16:creationId xmlns:a16="http://schemas.microsoft.com/office/drawing/2014/main" id="{E1E04911-A271-F84D-A9C6-EEAAADA4FD35}"/>
              </a:ext>
            </a:extLst>
          </p:cNvPr>
          <p:cNvPicPr>
            <a:picLocks noChangeAspect="1"/>
          </p:cNvPicPr>
          <p:nvPr/>
        </p:nvPicPr>
        <p:blipFill>
          <a:blip r:embed="rId2"/>
          <a:stretch>
            <a:fillRect/>
          </a:stretch>
        </p:blipFill>
        <p:spPr>
          <a:xfrm>
            <a:off x="6198350" y="114296"/>
            <a:ext cx="2791606" cy="2791606"/>
          </a:xfrm>
          <a:prstGeom prst="rect">
            <a:avLst/>
          </a:prstGeom>
        </p:spPr>
      </p:pic>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3"/>
          <a:stretch>
            <a:fillRect/>
          </a:stretch>
        </p:blipFill>
        <p:spPr>
          <a:xfrm>
            <a:off x="7419297" y="2431075"/>
            <a:ext cx="1174833" cy="1174833"/>
          </a:xfrm>
          <a:prstGeom prst="rect">
            <a:avLst/>
          </a:prstGeom>
        </p:spPr>
      </p:pic>
    </p:spTree>
    <p:extLst>
      <p:ext uri="{BB962C8B-B14F-4D97-AF65-F5344CB8AC3E}">
        <p14:creationId xmlns:p14="http://schemas.microsoft.com/office/powerpoint/2010/main" val="407155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60339" y="167523"/>
            <a:ext cx="8794609" cy="3906895"/>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32</a:t>
            </a:fld>
            <a:endParaRPr lang="de-DE" dirty="0"/>
          </a:p>
        </p:txBody>
      </p:sp>
      <p:sp>
        <p:nvSpPr>
          <p:cNvPr id="14" name="Textplatzhalter 3">
            <a:extLst>
              <a:ext uri="{FF2B5EF4-FFF2-40B4-BE49-F238E27FC236}">
                <a16:creationId xmlns:a16="http://schemas.microsoft.com/office/drawing/2014/main" id="{FCED1CC4-C85A-F245-8172-1E9C004BBBCD}"/>
              </a:ext>
            </a:extLst>
          </p:cNvPr>
          <p:cNvSpPr txBox="1">
            <a:spLocks/>
          </p:cNvSpPr>
          <p:nvPr/>
        </p:nvSpPr>
        <p:spPr>
          <a:xfrm>
            <a:off x="837618" y="404849"/>
            <a:ext cx="6449661" cy="3515540"/>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b="1" dirty="0">
                <a:solidFill>
                  <a:schemeClr val="bg1"/>
                </a:solidFill>
              </a:rPr>
              <a:t>Warum macht eine Vorbereitung Sinn?</a:t>
            </a:r>
            <a:endParaRPr lang="de-DE" sz="2400" dirty="0">
              <a:solidFill>
                <a:schemeClr val="bg1"/>
              </a:solidFill>
            </a:endParaRPr>
          </a:p>
          <a:p>
            <a:r>
              <a:rPr lang="de-DE" sz="2400" b="1" dirty="0">
                <a:solidFill>
                  <a:schemeClr val="bg1"/>
                </a:solidFill>
              </a:rPr>
              <a:t>Ist es wichtig, die Regeln und Vorschriften zu kennen und warum?</a:t>
            </a:r>
            <a:endParaRPr lang="de-DE" sz="2400" dirty="0">
              <a:solidFill>
                <a:schemeClr val="bg1"/>
              </a:solidFill>
            </a:endParaRPr>
          </a:p>
        </p:txBody>
      </p:sp>
      <p:pic>
        <p:nvPicPr>
          <p:cNvPr id="17" name="Grafik 16">
            <a:extLst>
              <a:ext uri="{FF2B5EF4-FFF2-40B4-BE49-F238E27FC236}">
                <a16:creationId xmlns:a16="http://schemas.microsoft.com/office/drawing/2014/main" id="{EA405BC9-A856-FE44-8F37-2415D27F1255}"/>
              </a:ext>
            </a:extLst>
          </p:cNvPr>
          <p:cNvPicPr>
            <a:picLocks noChangeAspect="1"/>
          </p:cNvPicPr>
          <p:nvPr/>
        </p:nvPicPr>
        <p:blipFill>
          <a:blip r:embed="rId2"/>
          <a:stretch>
            <a:fillRect/>
          </a:stretch>
        </p:blipFill>
        <p:spPr>
          <a:xfrm>
            <a:off x="7440950" y="404849"/>
            <a:ext cx="1294675" cy="1294675"/>
          </a:xfrm>
          <a:prstGeom prst="rect">
            <a:avLst/>
          </a:prstGeom>
        </p:spPr>
      </p:pic>
      <p:grpSp>
        <p:nvGrpSpPr>
          <p:cNvPr id="6" name="Gruppieren 5">
            <a:extLst>
              <a:ext uri="{FF2B5EF4-FFF2-40B4-BE49-F238E27FC236}">
                <a16:creationId xmlns:a16="http://schemas.microsoft.com/office/drawing/2014/main" id="{6E31BBE6-A212-C749-8CAD-102F6C54B283}"/>
              </a:ext>
            </a:extLst>
          </p:cNvPr>
          <p:cNvGrpSpPr/>
          <p:nvPr/>
        </p:nvGrpSpPr>
        <p:grpSpPr>
          <a:xfrm>
            <a:off x="7000111" y="4352845"/>
            <a:ext cx="1977507" cy="364653"/>
            <a:chOff x="7000111" y="4352845"/>
            <a:chExt cx="1977507" cy="364653"/>
          </a:xfrm>
        </p:grpSpPr>
        <p:sp>
          <p:nvSpPr>
            <p:cNvPr id="7" name="Richtungspfeil 6">
              <a:hlinkClick r:id="rId3" action="ppaction://hlinksldjump"/>
              <a:extLst>
                <a:ext uri="{FF2B5EF4-FFF2-40B4-BE49-F238E27FC236}">
                  <a16:creationId xmlns:a16="http://schemas.microsoft.com/office/drawing/2014/main" id="{0A327DBD-63B2-DF44-9CDB-689114E2820D}"/>
                </a:ext>
              </a:extLst>
            </p:cNvPr>
            <p:cNvSpPr/>
            <p:nvPr/>
          </p:nvSpPr>
          <p:spPr>
            <a:xfrm flipH="1">
              <a:off x="7000111" y="4352845"/>
              <a:ext cx="1954836" cy="36465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3">
              <a:hlinkClick r:id="rId3" action="ppaction://hlinksldjump"/>
              <a:extLst>
                <a:ext uri="{FF2B5EF4-FFF2-40B4-BE49-F238E27FC236}">
                  <a16:creationId xmlns:a16="http://schemas.microsoft.com/office/drawing/2014/main" id="{F8E73DBA-4007-B243-A3E8-F126C8485FD4}"/>
                </a:ext>
              </a:extLst>
            </p:cNvPr>
            <p:cNvSpPr txBox="1">
              <a:spLocks/>
            </p:cNvSpPr>
            <p:nvPr/>
          </p:nvSpPr>
          <p:spPr>
            <a:xfrm>
              <a:off x="7194287" y="4404653"/>
              <a:ext cx="1783331" cy="261036"/>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900" dirty="0">
                  <a:solidFill>
                    <a:schemeClr val="bg1"/>
                  </a:solidFill>
                </a:rPr>
                <a:t>Zurück zum Inhaltsverzeichnis</a:t>
              </a:r>
            </a:p>
          </p:txBody>
        </p:sp>
      </p:grpSp>
    </p:spTree>
    <p:extLst>
      <p:ext uri="{BB962C8B-B14F-4D97-AF65-F5344CB8AC3E}">
        <p14:creationId xmlns:p14="http://schemas.microsoft.com/office/powerpoint/2010/main" val="211695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1B0CE386-E97B-454F-970A-AF40608E9534}"/>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8" name="Rechteck 7">
            <a:extLst>
              <a:ext uri="{FF2B5EF4-FFF2-40B4-BE49-F238E27FC236}">
                <a16:creationId xmlns:a16="http://schemas.microsoft.com/office/drawing/2014/main" id="{923FD36B-EAAC-D444-988F-013B13A1D982}"/>
              </a:ext>
            </a:extLst>
          </p:cNvPr>
          <p:cNvSpPr/>
          <p:nvPr/>
        </p:nvSpPr>
        <p:spPr>
          <a:xfrm>
            <a:off x="159733" y="385697"/>
            <a:ext cx="4059997" cy="1145391"/>
          </a:xfrm>
          <a:prstGeom prst="rect">
            <a:avLst/>
          </a:prstGeom>
          <a:solidFill>
            <a:srgbClr val="00A1A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2615C2F3-7AD8-C94F-8B89-8D932368409A}"/>
              </a:ext>
            </a:extLst>
          </p:cNvPr>
          <p:cNvSpPr>
            <a:spLocks noGrp="1"/>
          </p:cNvSpPr>
          <p:nvPr>
            <p:ph type="body" idx="1"/>
          </p:nvPr>
        </p:nvSpPr>
        <p:spPr>
          <a:xfrm>
            <a:off x="324000" y="447290"/>
            <a:ext cx="3895731" cy="999785"/>
          </a:xfrm>
        </p:spPr>
        <p:txBody>
          <a:bodyPr anchor="ctr">
            <a:noAutofit/>
          </a:bodyPr>
          <a:lstStyle/>
          <a:p>
            <a:r>
              <a:rPr lang="de-DE" sz="2400" b="1" dirty="0"/>
              <a:t>Stichwort „Sharing“</a:t>
            </a:r>
            <a:endParaRPr lang="de-DE" sz="2400" dirty="0"/>
          </a:p>
        </p:txBody>
      </p:sp>
      <p:sp>
        <p:nvSpPr>
          <p:cNvPr id="4" name="Foliennummernplatzhalter 3">
            <a:extLst>
              <a:ext uri="{FF2B5EF4-FFF2-40B4-BE49-F238E27FC236}">
                <a16:creationId xmlns:a16="http://schemas.microsoft.com/office/drawing/2014/main" id="{C3EA8CE0-AF55-DF48-A6BF-5C7700CA082D}"/>
              </a:ext>
            </a:extLst>
          </p:cNvPr>
          <p:cNvSpPr>
            <a:spLocks noGrp="1"/>
          </p:cNvSpPr>
          <p:nvPr>
            <p:ph type="sldNum" sz="quarter" idx="16"/>
          </p:nvPr>
        </p:nvSpPr>
        <p:spPr/>
        <p:txBody>
          <a:bodyPr/>
          <a:lstStyle/>
          <a:p>
            <a:fld id="{C14075F3-F5BF-419D-BE50-EBF9B68250F3}" type="slidenum">
              <a:rPr lang="de-DE" smtClean="0"/>
              <a:pPr/>
              <a:t>33</a:t>
            </a:fld>
            <a:endParaRPr lang="de-DE" dirty="0"/>
          </a:p>
        </p:txBody>
      </p:sp>
      <p:pic>
        <p:nvPicPr>
          <p:cNvPr id="19" name="Grafik 18">
            <a:extLst>
              <a:ext uri="{FF2B5EF4-FFF2-40B4-BE49-F238E27FC236}">
                <a16:creationId xmlns:a16="http://schemas.microsoft.com/office/drawing/2014/main" id="{16F9C5F7-F1A9-0948-B5B9-F494D64EE2D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583978" y="304342"/>
            <a:ext cx="1340293" cy="1308101"/>
          </a:xfrm>
          <a:prstGeom prst="rect">
            <a:avLst/>
          </a:prstGeom>
        </p:spPr>
      </p:pic>
    </p:spTree>
    <p:extLst>
      <p:ext uri="{BB962C8B-B14F-4D97-AF65-F5344CB8AC3E}">
        <p14:creationId xmlns:p14="http://schemas.microsoft.com/office/powerpoint/2010/main" val="256681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BB69142-A5DA-AD40-92D6-E1CA93A913C9}"/>
              </a:ext>
            </a:extLst>
          </p:cNvPr>
          <p:cNvSpPr/>
          <p:nvPr/>
        </p:nvSpPr>
        <p:spPr>
          <a:xfrm>
            <a:off x="161539" y="1223111"/>
            <a:ext cx="8821594"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1539" y="270000"/>
            <a:ext cx="6804653" cy="718200"/>
          </a:xfrm>
        </p:spPr>
        <p:txBody>
          <a:bodyPr/>
          <a:lstStyle/>
          <a:p>
            <a:r>
              <a:rPr lang="de-DE" dirty="0"/>
              <a:t>E-</a:t>
            </a:r>
            <a:r>
              <a:rPr lang="de-DE" dirty="0" err="1"/>
              <a:t>Scooter</a:t>
            </a:r>
            <a:r>
              <a:rPr lang="de-DE" dirty="0"/>
              <a:t> ausleihen: Wie funktioniert das? Wer darf Sharing-Angebote nutzen?</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34</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335624" y="1223112"/>
            <a:ext cx="6686410" cy="2851308"/>
          </a:xfrm>
        </p:spPr>
        <p:txBody>
          <a:bodyPr anchor="ctr">
            <a:normAutofit/>
          </a:bodyPr>
          <a:lstStyle/>
          <a:p>
            <a:r>
              <a:rPr lang="de-DE" dirty="0">
                <a:solidFill>
                  <a:schemeClr val="bg1"/>
                </a:solidFill>
              </a:rPr>
              <a:t>Zunächst muss man die App des entsprechenden Vermieters über einen QR-Code an dem jeweiligen Fahrzeug auf sein Smartphone laden. Mit ein paar wenigen, intuitiven Fingertipps kann man sich nun registrieren und ein Kundenkonto anlegen.</a:t>
            </a:r>
          </a:p>
          <a:p>
            <a:r>
              <a:rPr lang="de-DE" dirty="0">
                <a:solidFill>
                  <a:schemeClr val="bg1"/>
                </a:solidFill>
              </a:rPr>
              <a:t>Zwar darf man in Deutschland laut Verordnung E-</a:t>
            </a:r>
            <a:r>
              <a:rPr lang="de-DE" dirty="0" err="1">
                <a:solidFill>
                  <a:schemeClr val="bg1"/>
                </a:solidFill>
              </a:rPr>
              <a:t>Scooter</a:t>
            </a:r>
            <a:r>
              <a:rPr lang="de-DE" dirty="0">
                <a:solidFill>
                  <a:schemeClr val="bg1"/>
                </a:solidFill>
              </a:rPr>
              <a:t> ab 14 Jahre und ohne Führerschein fahren; das Anmieten eines E-</a:t>
            </a:r>
            <a:r>
              <a:rPr lang="de-DE" dirty="0" err="1">
                <a:solidFill>
                  <a:schemeClr val="bg1"/>
                </a:solidFill>
              </a:rPr>
              <a:t>Scooters</a:t>
            </a:r>
            <a:r>
              <a:rPr lang="de-DE" dirty="0">
                <a:solidFill>
                  <a:schemeClr val="bg1"/>
                </a:solidFill>
              </a:rPr>
              <a:t> ist in der Regel bei den Anbietern erst ab 18 Jahren möglich. Die Bezahlung erfolgt in den meisten Fällen über eine Kreditkarte. </a:t>
            </a:r>
          </a:p>
          <a:p>
            <a:r>
              <a:rPr lang="de-DE" dirty="0">
                <a:solidFill>
                  <a:schemeClr val="bg1"/>
                </a:solidFill>
              </a:rPr>
              <a:t>Sobald man sich registriert hat, kann man auch schon losfahren. Die jeweilige App zeigt an, in welchem Gebiet man sich bewegen und wo man den E-</a:t>
            </a:r>
            <a:r>
              <a:rPr lang="de-DE" dirty="0" err="1">
                <a:solidFill>
                  <a:schemeClr val="bg1"/>
                </a:solidFill>
              </a:rPr>
              <a:t>Scooter</a:t>
            </a:r>
            <a:r>
              <a:rPr lang="de-DE" dirty="0">
                <a:solidFill>
                  <a:schemeClr val="bg1"/>
                </a:solidFill>
              </a:rPr>
              <a:t> wieder abstellen kann. Nach Ende der Fahrt beendet man mithilfe der App auch die Miete. </a:t>
            </a:r>
          </a:p>
          <a:p>
            <a:endParaRPr lang="de-DE" dirty="0">
              <a:solidFill>
                <a:schemeClr val="bg1"/>
              </a:solidFill>
            </a:endParaRPr>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2"/>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381376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BB69142-A5DA-AD40-92D6-E1CA93A913C9}"/>
              </a:ext>
            </a:extLst>
          </p:cNvPr>
          <p:cNvSpPr/>
          <p:nvPr/>
        </p:nvSpPr>
        <p:spPr>
          <a:xfrm>
            <a:off x="161539" y="1223111"/>
            <a:ext cx="8821594"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1539" y="270000"/>
            <a:ext cx="6804653" cy="718200"/>
          </a:xfrm>
        </p:spPr>
        <p:txBody>
          <a:bodyPr/>
          <a:lstStyle/>
          <a:p>
            <a:r>
              <a:rPr lang="de-DE" dirty="0"/>
              <a:t>E-</a:t>
            </a:r>
            <a:r>
              <a:rPr lang="de-DE" dirty="0" err="1"/>
              <a:t>Scooter</a:t>
            </a:r>
            <a:r>
              <a:rPr lang="de-DE" dirty="0"/>
              <a:t> ausleihen: </a:t>
            </a:r>
            <a:br>
              <a:rPr lang="de-DE" dirty="0"/>
            </a:br>
            <a:r>
              <a:rPr lang="de-DE" dirty="0"/>
              <a:t>Was kostet das?</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35</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335624" y="1223112"/>
            <a:ext cx="6328647" cy="2851308"/>
          </a:xfrm>
        </p:spPr>
        <p:txBody>
          <a:bodyPr anchor="ctr">
            <a:normAutofit/>
          </a:bodyPr>
          <a:lstStyle/>
          <a:p>
            <a:r>
              <a:rPr lang="de-DE" dirty="0">
                <a:solidFill>
                  <a:schemeClr val="bg1"/>
                </a:solidFill>
              </a:rPr>
              <a:t>Der Zahlungsvorgang geschieht automatisch über das Kundenkonto in der App des jeweiligen Anbieters und nach Beendigung der Fahrt mit dem E-</a:t>
            </a:r>
            <a:r>
              <a:rPr lang="de-DE" dirty="0" err="1">
                <a:solidFill>
                  <a:schemeClr val="bg1"/>
                </a:solidFill>
              </a:rPr>
              <a:t>Scooter</a:t>
            </a:r>
            <a:r>
              <a:rPr lang="de-DE" dirty="0">
                <a:solidFill>
                  <a:schemeClr val="bg1"/>
                </a:solidFill>
              </a:rPr>
              <a:t>. </a:t>
            </a:r>
          </a:p>
          <a:p>
            <a:r>
              <a:rPr lang="de-DE" dirty="0">
                <a:solidFill>
                  <a:schemeClr val="bg1"/>
                </a:solidFill>
              </a:rPr>
              <a:t>Die Grundgebühr für eine Anmietung beträgt in der Regel   1,- Euro. Pro Minute kommen – je nach Anbieter – 15 bis 20 Cent dazu. Eine 30-minütige Fahrt kostet demnach zwischen 5,50 und 7,- Euro. Für eine Stunde berechnen die Anbieter meistens Sonderkonditionen von 10,- bis 13,- Euro. Wer sich das jeden Tag leisten will, muss ganz schön in die Tasche greifen.</a:t>
            </a:r>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2"/>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96541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BB69142-A5DA-AD40-92D6-E1CA93A913C9}"/>
              </a:ext>
            </a:extLst>
          </p:cNvPr>
          <p:cNvSpPr/>
          <p:nvPr/>
        </p:nvSpPr>
        <p:spPr>
          <a:xfrm>
            <a:off x="161539" y="1223111"/>
            <a:ext cx="8821594"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1540" y="270000"/>
            <a:ext cx="5735494" cy="718200"/>
          </a:xfrm>
        </p:spPr>
        <p:txBody>
          <a:bodyPr/>
          <a:lstStyle/>
          <a:p>
            <a:r>
              <a:rPr lang="de-DE" dirty="0"/>
              <a:t>Was mache ich mit dem E-</a:t>
            </a:r>
            <a:r>
              <a:rPr lang="de-DE" dirty="0" err="1"/>
              <a:t>Scooter</a:t>
            </a:r>
            <a:r>
              <a:rPr lang="de-DE" dirty="0"/>
              <a:t> nach meiner Fahrt?</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36</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335626" y="1223112"/>
            <a:ext cx="4554090" cy="2851308"/>
          </a:xfrm>
        </p:spPr>
        <p:txBody>
          <a:bodyPr anchor="ctr">
            <a:normAutofit/>
          </a:bodyPr>
          <a:lstStyle/>
          <a:p>
            <a:r>
              <a:rPr lang="de-DE" dirty="0">
                <a:solidFill>
                  <a:schemeClr val="bg1"/>
                </a:solidFill>
              </a:rPr>
              <a:t>Nach Ende der Fahrt muss der geliehene E-</a:t>
            </a:r>
            <a:r>
              <a:rPr lang="de-DE" dirty="0" err="1">
                <a:solidFill>
                  <a:schemeClr val="bg1"/>
                </a:solidFill>
              </a:rPr>
              <a:t>Scooter</a:t>
            </a:r>
            <a:r>
              <a:rPr lang="de-DE" dirty="0">
                <a:solidFill>
                  <a:schemeClr val="bg1"/>
                </a:solidFill>
              </a:rPr>
              <a:t> innerhalb des Geschäftsgebiets mithilfe des Ständers ordnungsgemäß abgestellt werden. </a:t>
            </a:r>
          </a:p>
          <a:p>
            <a:r>
              <a:rPr lang="de-DE" sz="2400" dirty="0">
                <a:solidFill>
                  <a:schemeClr val="bg1"/>
                </a:solidFill>
              </a:rPr>
              <a:t>Den </a:t>
            </a:r>
            <a:r>
              <a:rPr lang="de-DE" sz="2400" dirty="0" err="1">
                <a:solidFill>
                  <a:schemeClr val="bg1"/>
                </a:solidFill>
              </a:rPr>
              <a:t>Scooter</a:t>
            </a:r>
            <a:r>
              <a:rPr lang="de-DE" sz="2400" dirty="0">
                <a:solidFill>
                  <a:schemeClr val="bg1"/>
                </a:solidFill>
              </a:rPr>
              <a:t> einfach hinzuschmeißen ist nicht nur verboten, sondern rücksichtlos und verkehrsbehindernd!  </a:t>
            </a:r>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2"/>
          <a:stretch>
            <a:fillRect/>
          </a:stretch>
        </p:blipFill>
        <p:spPr>
          <a:xfrm>
            <a:off x="7440950" y="404849"/>
            <a:ext cx="1294675" cy="1294675"/>
          </a:xfrm>
          <a:prstGeom prst="rect">
            <a:avLst/>
          </a:prstGeom>
        </p:spPr>
      </p:pic>
      <p:pic>
        <p:nvPicPr>
          <p:cNvPr id="4" name="Grafik 3">
            <a:extLst>
              <a:ext uri="{FF2B5EF4-FFF2-40B4-BE49-F238E27FC236}">
                <a16:creationId xmlns:a16="http://schemas.microsoft.com/office/drawing/2014/main" id="{88002AD2-285C-0744-8E31-EB8151086C42}"/>
              </a:ext>
            </a:extLst>
          </p:cNvPr>
          <p:cNvPicPr>
            <a:picLocks noChangeAspect="1"/>
          </p:cNvPicPr>
          <p:nvPr/>
        </p:nvPicPr>
        <p:blipFill>
          <a:blip r:embed="rId3"/>
          <a:stretch>
            <a:fillRect/>
          </a:stretch>
        </p:blipFill>
        <p:spPr>
          <a:xfrm>
            <a:off x="5142152" y="798111"/>
            <a:ext cx="3593473" cy="2783180"/>
          </a:xfrm>
          <a:prstGeom prst="rect">
            <a:avLst/>
          </a:prstGeom>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160213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BB69142-A5DA-AD40-92D6-E1CA93A913C9}"/>
              </a:ext>
            </a:extLst>
          </p:cNvPr>
          <p:cNvSpPr/>
          <p:nvPr/>
        </p:nvSpPr>
        <p:spPr>
          <a:xfrm>
            <a:off x="161539" y="178232"/>
            <a:ext cx="8821594" cy="389618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37</a:t>
            </a:fld>
            <a:endParaRPr lang="de-DE" dirty="0"/>
          </a:p>
        </p:txBody>
      </p:sp>
      <p:sp>
        <p:nvSpPr>
          <p:cNvPr id="6" name="Inhaltsplatzhalter 5">
            <a:extLst>
              <a:ext uri="{FF2B5EF4-FFF2-40B4-BE49-F238E27FC236}">
                <a16:creationId xmlns:a16="http://schemas.microsoft.com/office/drawing/2014/main" id="{C713B6C9-FA85-1F4F-8339-45BDB154A139}"/>
              </a:ext>
            </a:extLst>
          </p:cNvPr>
          <p:cNvSpPr>
            <a:spLocks noGrp="1"/>
          </p:cNvSpPr>
          <p:nvPr>
            <p:ph sz="half" idx="1"/>
          </p:nvPr>
        </p:nvSpPr>
        <p:spPr>
          <a:xfrm>
            <a:off x="335626" y="178232"/>
            <a:ext cx="6367391" cy="3896188"/>
          </a:xfrm>
        </p:spPr>
        <p:txBody>
          <a:bodyPr anchor="ctr">
            <a:normAutofit/>
          </a:bodyPr>
          <a:lstStyle/>
          <a:p>
            <a:r>
              <a:rPr lang="de-DE" sz="2400" dirty="0">
                <a:solidFill>
                  <a:schemeClr val="bg1"/>
                </a:solidFill>
              </a:rPr>
              <a:t>Vor Antritt jeder Fahrt mit einem geliehenen E-</a:t>
            </a:r>
            <a:r>
              <a:rPr lang="de-DE" sz="2400" dirty="0" err="1">
                <a:solidFill>
                  <a:schemeClr val="bg1"/>
                </a:solidFill>
              </a:rPr>
              <a:t>Scooter</a:t>
            </a:r>
            <a:r>
              <a:rPr lang="de-DE" sz="2400" dirty="0">
                <a:solidFill>
                  <a:schemeClr val="bg1"/>
                </a:solidFill>
              </a:rPr>
              <a:t> unbedingt dessen Zustand prüfen! </a:t>
            </a:r>
          </a:p>
          <a:p>
            <a:r>
              <a:rPr lang="de-DE" sz="2400" dirty="0">
                <a:solidFill>
                  <a:schemeClr val="bg1"/>
                </a:solidFill>
              </a:rPr>
              <a:t>Ist der Akku geladen? </a:t>
            </a:r>
          </a:p>
          <a:p>
            <a:r>
              <a:rPr lang="de-DE" sz="2400" dirty="0">
                <a:solidFill>
                  <a:schemeClr val="bg1"/>
                </a:solidFill>
              </a:rPr>
              <a:t>Entspricht er den gesetzlichen Vorschriften? </a:t>
            </a:r>
          </a:p>
          <a:p>
            <a:r>
              <a:rPr lang="de-DE" sz="2400" dirty="0">
                <a:solidFill>
                  <a:schemeClr val="bg1"/>
                </a:solidFill>
              </a:rPr>
              <a:t>Ist er funktionstüchtig?</a:t>
            </a:r>
          </a:p>
          <a:p>
            <a:r>
              <a:rPr lang="de-DE" sz="2400" dirty="0">
                <a:solidFill>
                  <a:schemeClr val="bg1"/>
                </a:solidFill>
              </a:rPr>
              <a:t>Und Achtung: Den E-</a:t>
            </a:r>
            <a:r>
              <a:rPr lang="de-DE" sz="2400" dirty="0" err="1">
                <a:solidFill>
                  <a:schemeClr val="bg1"/>
                </a:solidFill>
              </a:rPr>
              <a:t>Scooter</a:t>
            </a:r>
            <a:r>
              <a:rPr lang="de-DE" sz="2400" dirty="0">
                <a:solidFill>
                  <a:schemeClr val="bg1"/>
                </a:solidFill>
              </a:rPr>
              <a:t> nach jeder Fahrt vorschriftsmäßig abstellen!</a:t>
            </a:r>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2"/>
          <a:stretch>
            <a:fillRect/>
          </a:stretch>
        </p:blipFill>
        <p:spPr>
          <a:xfrm>
            <a:off x="7440950" y="404849"/>
            <a:ext cx="1294675" cy="1294675"/>
          </a:xfrm>
          <a:prstGeom prst="rect">
            <a:avLst/>
          </a:prstGeom>
        </p:spPr>
      </p:pic>
    </p:spTree>
    <p:extLst>
      <p:ext uri="{BB962C8B-B14F-4D97-AF65-F5344CB8AC3E}">
        <p14:creationId xmlns:p14="http://schemas.microsoft.com/office/powerpoint/2010/main" val="356273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BB69142-A5DA-AD40-92D6-E1CA93A913C9}"/>
              </a:ext>
            </a:extLst>
          </p:cNvPr>
          <p:cNvSpPr/>
          <p:nvPr/>
        </p:nvSpPr>
        <p:spPr>
          <a:xfrm>
            <a:off x="160867" y="1223111"/>
            <a:ext cx="8822266" cy="2851308"/>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Was tun bei einem Unfall?</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2"/>
          </p:nvPr>
        </p:nvSpPr>
        <p:spPr/>
        <p:txBody>
          <a:bodyPr/>
          <a:lstStyle/>
          <a:p>
            <a:fld id="{C14075F3-F5BF-419D-BE50-EBF9B68250F3}" type="slidenum">
              <a:rPr lang="de-DE" smtClean="0"/>
              <a:pPr/>
              <a:t>38</a:t>
            </a:fld>
            <a:endParaRPr lang="de-DE" dirty="0"/>
          </a:p>
        </p:txBody>
      </p:sp>
      <p:pic>
        <p:nvPicPr>
          <p:cNvPr id="15" name="Grafik 14">
            <a:extLst>
              <a:ext uri="{FF2B5EF4-FFF2-40B4-BE49-F238E27FC236}">
                <a16:creationId xmlns:a16="http://schemas.microsoft.com/office/drawing/2014/main" id="{93987199-62FF-F746-B508-1A57F69BB7CE}"/>
              </a:ext>
            </a:extLst>
          </p:cNvPr>
          <p:cNvPicPr>
            <a:picLocks noChangeAspect="1"/>
          </p:cNvPicPr>
          <p:nvPr/>
        </p:nvPicPr>
        <p:blipFill>
          <a:blip r:embed="rId2"/>
          <a:stretch>
            <a:fillRect/>
          </a:stretch>
        </p:blipFill>
        <p:spPr>
          <a:xfrm>
            <a:off x="7440950" y="404849"/>
            <a:ext cx="1294675" cy="1294675"/>
          </a:xfrm>
          <a:prstGeom prst="rect">
            <a:avLst/>
          </a:prstGeom>
        </p:spPr>
      </p:pic>
      <p:sp>
        <p:nvSpPr>
          <p:cNvPr id="7" name="Inhaltsplatzhalter 6">
            <a:extLst>
              <a:ext uri="{FF2B5EF4-FFF2-40B4-BE49-F238E27FC236}">
                <a16:creationId xmlns:a16="http://schemas.microsoft.com/office/drawing/2014/main" id="{F395E333-F714-184D-BA56-8DDF83AC9E97}"/>
              </a:ext>
            </a:extLst>
          </p:cNvPr>
          <p:cNvSpPr>
            <a:spLocks noGrp="1"/>
          </p:cNvSpPr>
          <p:nvPr>
            <p:ph sz="half" idx="1"/>
          </p:nvPr>
        </p:nvSpPr>
        <p:spPr>
          <a:xfrm>
            <a:off x="1107963" y="1223111"/>
            <a:ext cx="6085479" cy="2851308"/>
          </a:xfrm>
        </p:spPr>
        <p:txBody>
          <a:bodyPr anchor="ctr">
            <a:normAutofit/>
          </a:bodyPr>
          <a:lstStyle/>
          <a:p>
            <a:pPr marL="171450" indent="-171450">
              <a:buFont typeface="Arial" panose="020B0604020202020204" pitchFamily="34" charset="0"/>
              <a:buChar char="•"/>
            </a:pPr>
            <a:r>
              <a:rPr lang="de-DE" dirty="0">
                <a:solidFill>
                  <a:schemeClr val="bg1"/>
                </a:solidFill>
              </a:rPr>
              <a:t>nach dem Unfall unverzüglich am Unfallort anhalten</a:t>
            </a:r>
          </a:p>
          <a:p>
            <a:pPr marL="171450" indent="-171450">
              <a:buFont typeface="Arial" panose="020B0604020202020204" pitchFamily="34" charset="0"/>
              <a:buChar char="•"/>
            </a:pPr>
            <a:r>
              <a:rPr lang="de-DE" dirty="0">
                <a:solidFill>
                  <a:schemeClr val="bg1"/>
                </a:solidFill>
              </a:rPr>
              <a:t>den Verkehr absichern</a:t>
            </a:r>
          </a:p>
          <a:p>
            <a:pPr marL="171450" indent="-171450">
              <a:buFont typeface="Arial" panose="020B0604020202020204" pitchFamily="34" charset="0"/>
              <a:buChar char="•"/>
            </a:pPr>
            <a:r>
              <a:rPr lang="de-DE" dirty="0">
                <a:solidFill>
                  <a:schemeClr val="bg1"/>
                </a:solidFill>
              </a:rPr>
              <a:t>Erste Hilfe leisten</a:t>
            </a:r>
          </a:p>
          <a:p>
            <a:pPr marL="171450" indent="-171450">
              <a:buFont typeface="Arial" panose="020B0604020202020204" pitchFamily="34" charset="0"/>
              <a:buChar char="•"/>
            </a:pPr>
            <a:r>
              <a:rPr lang="de-DE" dirty="0">
                <a:solidFill>
                  <a:schemeClr val="bg1"/>
                </a:solidFill>
              </a:rPr>
              <a:t>Notruf wählen</a:t>
            </a:r>
          </a:p>
          <a:p>
            <a:pPr marL="171450" indent="-171450">
              <a:buFont typeface="Arial" panose="020B0604020202020204" pitchFamily="34" charset="0"/>
              <a:buChar char="•"/>
            </a:pPr>
            <a:r>
              <a:rPr lang="de-DE" dirty="0">
                <a:solidFill>
                  <a:schemeClr val="bg1"/>
                </a:solidFill>
              </a:rPr>
              <a:t>Kontaktdaten mit den Unfallbeteiligten austauschen</a:t>
            </a:r>
          </a:p>
          <a:p>
            <a:pPr marL="171450" indent="-171450">
              <a:buFont typeface="Arial" panose="020B0604020202020204" pitchFamily="34" charset="0"/>
              <a:buChar char="•"/>
            </a:pPr>
            <a:r>
              <a:rPr lang="de-DE" dirty="0">
                <a:solidFill>
                  <a:schemeClr val="bg1"/>
                </a:solidFill>
              </a:rPr>
              <a:t>Polizei verständigen (bei geliehenen E-</a:t>
            </a:r>
            <a:r>
              <a:rPr lang="de-DE" dirty="0" err="1">
                <a:solidFill>
                  <a:schemeClr val="bg1"/>
                </a:solidFill>
              </a:rPr>
              <a:t>Scootern</a:t>
            </a:r>
            <a:r>
              <a:rPr lang="de-DE" dirty="0">
                <a:solidFill>
                  <a:schemeClr val="bg1"/>
                </a:solidFill>
              </a:rPr>
              <a:t> grundsätzlich vorgeschrieben!)</a:t>
            </a:r>
          </a:p>
          <a:p>
            <a:pPr marL="171450" indent="-171450">
              <a:buFont typeface="Arial" panose="020B0604020202020204" pitchFamily="34" charset="0"/>
              <a:buChar char="•"/>
            </a:pPr>
            <a:r>
              <a:rPr lang="de-DE" dirty="0">
                <a:solidFill>
                  <a:schemeClr val="bg1"/>
                </a:solidFill>
              </a:rPr>
              <a:t>Vermieter informieren</a:t>
            </a:r>
          </a:p>
          <a:p>
            <a:pPr marL="171450" indent="-171450">
              <a:buFont typeface="Arial" panose="020B0604020202020204" pitchFamily="34" charset="0"/>
              <a:buChar char="•"/>
            </a:pPr>
            <a:r>
              <a:rPr lang="de-DE" dirty="0">
                <a:solidFill>
                  <a:schemeClr val="bg1"/>
                </a:solidFill>
              </a:rPr>
              <a:t>Nutzungsbedingungen in der App (vor der Fahrt!) studieren</a:t>
            </a:r>
          </a:p>
        </p:txBody>
      </p:sp>
    </p:spTree>
    <p:extLst>
      <p:ext uri="{BB962C8B-B14F-4D97-AF65-F5344CB8AC3E}">
        <p14:creationId xmlns:p14="http://schemas.microsoft.com/office/powerpoint/2010/main" val="85000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60339" y="167523"/>
            <a:ext cx="8794609" cy="3906895"/>
          </a:xfrm>
          <a:prstGeom prst="rect">
            <a:avLst/>
          </a:prstGeom>
          <a:solidFill>
            <a:srgbClr val="00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39</a:t>
            </a:fld>
            <a:endParaRPr lang="de-DE" dirty="0"/>
          </a:p>
        </p:txBody>
      </p:sp>
      <p:sp>
        <p:nvSpPr>
          <p:cNvPr id="14" name="Textplatzhalter 3">
            <a:extLst>
              <a:ext uri="{FF2B5EF4-FFF2-40B4-BE49-F238E27FC236}">
                <a16:creationId xmlns:a16="http://schemas.microsoft.com/office/drawing/2014/main" id="{FCED1CC4-C85A-F245-8172-1E9C004BBBCD}"/>
              </a:ext>
            </a:extLst>
          </p:cNvPr>
          <p:cNvSpPr txBox="1">
            <a:spLocks/>
          </p:cNvSpPr>
          <p:nvPr/>
        </p:nvSpPr>
        <p:spPr>
          <a:xfrm>
            <a:off x="837618" y="404849"/>
            <a:ext cx="6449661" cy="3515540"/>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b="1" dirty="0">
                <a:solidFill>
                  <a:schemeClr val="bg1"/>
                </a:solidFill>
              </a:rPr>
              <a:t>Wie findet ihr </a:t>
            </a:r>
            <a:r>
              <a:rPr lang="de-DE" sz="2400" b="1" dirty="0" err="1">
                <a:solidFill>
                  <a:schemeClr val="bg1"/>
                </a:solidFill>
              </a:rPr>
              <a:t>Sharingangebote</a:t>
            </a:r>
            <a:r>
              <a:rPr lang="de-DE" sz="2400" b="1" dirty="0">
                <a:solidFill>
                  <a:schemeClr val="bg1"/>
                </a:solidFill>
              </a:rPr>
              <a:t>? </a:t>
            </a:r>
          </a:p>
          <a:p>
            <a:r>
              <a:rPr lang="de-DE" sz="2400" b="1" dirty="0">
                <a:solidFill>
                  <a:schemeClr val="bg1"/>
                </a:solidFill>
              </a:rPr>
              <a:t>Habt ihr sie schon einmal genutzt? </a:t>
            </a:r>
          </a:p>
          <a:p>
            <a:r>
              <a:rPr lang="de-DE" sz="2400" b="1" dirty="0">
                <a:solidFill>
                  <a:schemeClr val="bg1"/>
                </a:solidFill>
              </a:rPr>
              <a:t>Kanntet ihr vorher alle Regeln und Vorschriften?</a:t>
            </a:r>
            <a:endParaRPr lang="de-DE" sz="2400" dirty="0">
              <a:solidFill>
                <a:schemeClr val="bg1"/>
              </a:solidFill>
            </a:endParaRPr>
          </a:p>
        </p:txBody>
      </p:sp>
      <p:pic>
        <p:nvPicPr>
          <p:cNvPr id="17" name="Grafik 16">
            <a:extLst>
              <a:ext uri="{FF2B5EF4-FFF2-40B4-BE49-F238E27FC236}">
                <a16:creationId xmlns:a16="http://schemas.microsoft.com/office/drawing/2014/main" id="{EA405BC9-A856-FE44-8F37-2415D27F1255}"/>
              </a:ext>
            </a:extLst>
          </p:cNvPr>
          <p:cNvPicPr>
            <a:picLocks noChangeAspect="1"/>
          </p:cNvPicPr>
          <p:nvPr/>
        </p:nvPicPr>
        <p:blipFill>
          <a:blip r:embed="rId2"/>
          <a:stretch>
            <a:fillRect/>
          </a:stretch>
        </p:blipFill>
        <p:spPr>
          <a:xfrm>
            <a:off x="7440950" y="404849"/>
            <a:ext cx="1294675" cy="1294675"/>
          </a:xfrm>
          <a:prstGeom prst="rect">
            <a:avLst/>
          </a:prstGeom>
        </p:spPr>
      </p:pic>
      <p:grpSp>
        <p:nvGrpSpPr>
          <p:cNvPr id="6" name="Gruppieren 5">
            <a:extLst>
              <a:ext uri="{FF2B5EF4-FFF2-40B4-BE49-F238E27FC236}">
                <a16:creationId xmlns:a16="http://schemas.microsoft.com/office/drawing/2014/main" id="{E431C298-B02C-0E4E-8296-26B082C0805D}"/>
              </a:ext>
            </a:extLst>
          </p:cNvPr>
          <p:cNvGrpSpPr/>
          <p:nvPr/>
        </p:nvGrpSpPr>
        <p:grpSpPr>
          <a:xfrm>
            <a:off x="7000111" y="4352845"/>
            <a:ext cx="1977507" cy="364653"/>
            <a:chOff x="7000111" y="4352845"/>
            <a:chExt cx="1977507" cy="364653"/>
          </a:xfrm>
        </p:grpSpPr>
        <p:sp>
          <p:nvSpPr>
            <p:cNvPr id="7" name="Richtungspfeil 6">
              <a:hlinkClick r:id="rId3" action="ppaction://hlinksldjump"/>
              <a:extLst>
                <a:ext uri="{FF2B5EF4-FFF2-40B4-BE49-F238E27FC236}">
                  <a16:creationId xmlns:a16="http://schemas.microsoft.com/office/drawing/2014/main" id="{C11AF5C6-2DA9-7542-B0CF-860A2C388D5E}"/>
                </a:ext>
              </a:extLst>
            </p:cNvPr>
            <p:cNvSpPr/>
            <p:nvPr/>
          </p:nvSpPr>
          <p:spPr>
            <a:xfrm flipH="1">
              <a:off x="7000111" y="4352845"/>
              <a:ext cx="1954836" cy="36465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3">
              <a:hlinkClick r:id="rId3" action="ppaction://hlinksldjump"/>
              <a:extLst>
                <a:ext uri="{FF2B5EF4-FFF2-40B4-BE49-F238E27FC236}">
                  <a16:creationId xmlns:a16="http://schemas.microsoft.com/office/drawing/2014/main" id="{5D00FE1F-FC82-D643-B502-22731684CCE5}"/>
                </a:ext>
              </a:extLst>
            </p:cNvPr>
            <p:cNvSpPr txBox="1">
              <a:spLocks/>
            </p:cNvSpPr>
            <p:nvPr/>
          </p:nvSpPr>
          <p:spPr>
            <a:xfrm>
              <a:off x="7194287" y="4404653"/>
              <a:ext cx="1783331" cy="261036"/>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900" dirty="0">
                  <a:solidFill>
                    <a:schemeClr val="bg1"/>
                  </a:solidFill>
                </a:rPr>
                <a:t>Zurück zum Inhaltsverzeichnis</a:t>
              </a:r>
            </a:p>
          </p:txBody>
        </p:sp>
      </p:grpSp>
    </p:spTree>
    <p:extLst>
      <p:ext uri="{BB962C8B-B14F-4D97-AF65-F5344CB8AC3E}">
        <p14:creationId xmlns:p14="http://schemas.microsoft.com/office/powerpoint/2010/main" val="168473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ildplatzhalter 33">
            <a:extLst>
              <a:ext uri="{FF2B5EF4-FFF2-40B4-BE49-F238E27FC236}">
                <a16:creationId xmlns:a16="http://schemas.microsoft.com/office/drawing/2014/main" id="{241494C1-1B6A-8C4E-B4C6-DBE106454657}"/>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3" name="Textplatzhalter 2">
            <a:extLst>
              <a:ext uri="{FF2B5EF4-FFF2-40B4-BE49-F238E27FC236}">
                <a16:creationId xmlns:a16="http://schemas.microsoft.com/office/drawing/2014/main" id="{2615C2F3-7AD8-C94F-8B89-8D932368409A}"/>
              </a:ext>
            </a:extLst>
          </p:cNvPr>
          <p:cNvSpPr>
            <a:spLocks noGrp="1"/>
          </p:cNvSpPr>
          <p:nvPr>
            <p:ph type="body" idx="1"/>
          </p:nvPr>
        </p:nvSpPr>
        <p:spPr>
          <a:xfrm>
            <a:off x="324000" y="385697"/>
            <a:ext cx="8496000" cy="480013"/>
          </a:xfrm>
        </p:spPr>
        <p:txBody>
          <a:bodyPr>
            <a:normAutofit/>
          </a:bodyPr>
          <a:lstStyle/>
          <a:p>
            <a:pPr algn="ctr"/>
            <a:r>
              <a:rPr lang="de-DE" sz="2400" b="1" dirty="0"/>
              <a:t>Elektrisch betriebene Kleinstfahrzeuge:</a:t>
            </a:r>
            <a:endParaRPr lang="de-DE" sz="2400" dirty="0"/>
          </a:p>
        </p:txBody>
      </p:sp>
      <p:sp>
        <p:nvSpPr>
          <p:cNvPr id="4" name="Foliennummernplatzhalter 3">
            <a:extLst>
              <a:ext uri="{FF2B5EF4-FFF2-40B4-BE49-F238E27FC236}">
                <a16:creationId xmlns:a16="http://schemas.microsoft.com/office/drawing/2014/main" id="{C3EA8CE0-AF55-DF48-A6BF-5C7700CA082D}"/>
              </a:ext>
            </a:extLst>
          </p:cNvPr>
          <p:cNvSpPr>
            <a:spLocks noGrp="1"/>
          </p:cNvSpPr>
          <p:nvPr>
            <p:ph type="sldNum" sz="quarter" idx="16"/>
          </p:nvPr>
        </p:nvSpPr>
        <p:spPr/>
        <p:txBody>
          <a:bodyPr/>
          <a:lstStyle/>
          <a:p>
            <a:fld id="{C14075F3-F5BF-419D-BE50-EBF9B68250F3}" type="slidenum">
              <a:rPr lang="de-DE" smtClean="0"/>
              <a:pPr/>
              <a:t>4</a:t>
            </a:fld>
            <a:endParaRPr lang="de-DE" dirty="0"/>
          </a:p>
        </p:txBody>
      </p:sp>
      <p:pic>
        <p:nvPicPr>
          <p:cNvPr id="19" name="Grafik 18">
            <a:extLst>
              <a:ext uri="{FF2B5EF4-FFF2-40B4-BE49-F238E27FC236}">
                <a16:creationId xmlns:a16="http://schemas.microsoft.com/office/drawing/2014/main" id="{16F9C5F7-F1A9-0948-B5B9-F494D64EE2D3}"/>
              </a:ext>
            </a:extLst>
          </p:cNvPr>
          <p:cNvPicPr>
            <a:picLocks noChangeAspect="1"/>
          </p:cNvPicPr>
          <p:nvPr/>
        </p:nvPicPr>
        <p:blipFill>
          <a:blip r:embed="rId3"/>
          <a:stretch>
            <a:fillRect/>
          </a:stretch>
        </p:blipFill>
        <p:spPr>
          <a:xfrm>
            <a:off x="2565400" y="1897108"/>
            <a:ext cx="4013200" cy="1308100"/>
          </a:xfrm>
          <a:prstGeom prst="rect">
            <a:avLst/>
          </a:prstGeom>
        </p:spPr>
      </p:pic>
      <p:sp>
        <p:nvSpPr>
          <p:cNvPr id="22" name="Textplatzhalter 2">
            <a:extLst>
              <a:ext uri="{FF2B5EF4-FFF2-40B4-BE49-F238E27FC236}">
                <a16:creationId xmlns:a16="http://schemas.microsoft.com/office/drawing/2014/main" id="{91DF870E-EE45-584D-944D-8413C1C761AC}"/>
              </a:ext>
            </a:extLst>
          </p:cNvPr>
          <p:cNvSpPr txBox="1">
            <a:spLocks/>
          </p:cNvSpPr>
          <p:nvPr/>
        </p:nvSpPr>
        <p:spPr>
          <a:xfrm>
            <a:off x="160867" y="759925"/>
            <a:ext cx="8821133" cy="498758"/>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600"/>
              </a:spcAft>
              <a:buFontTx/>
              <a:buNone/>
              <a:defRPr sz="1800" b="0" kern="1200">
                <a:solidFill>
                  <a:schemeClr val="bg1"/>
                </a:solidFill>
                <a:latin typeface="+mn-lt"/>
                <a:ea typeface="+mn-ea"/>
                <a:cs typeface="+mn-cs"/>
              </a:defRPr>
            </a:lvl1pPr>
            <a:lvl2pPr marL="342900" indent="0" algn="l" defTabSz="134541" rtl="0" eaLnBrk="1" latinLnBrk="0" hangingPunct="1">
              <a:lnSpc>
                <a:spcPct val="100000"/>
              </a:lnSpc>
              <a:spcBef>
                <a:spcPts val="0"/>
              </a:spcBef>
              <a:spcAft>
                <a:spcPts val="600"/>
              </a:spcAft>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134541" rtl="0" eaLnBrk="1" latinLnBrk="0" hangingPunct="1">
              <a:lnSpc>
                <a:spcPct val="100000"/>
              </a:lnSpc>
              <a:spcBef>
                <a:spcPts val="0"/>
              </a:spcBef>
              <a:spcAft>
                <a:spcPts val="600"/>
              </a:spcAft>
              <a:buFont typeface="Arial" panose="020B0604020202020204" pitchFamily="34" charset="0"/>
              <a:buNone/>
              <a:defRPr lang="de-DE" sz="1350" kern="1200">
                <a:solidFill>
                  <a:schemeClr val="tx1">
                    <a:tint val="75000"/>
                  </a:schemeClr>
                </a:solidFill>
                <a:latin typeface="+mn-lt"/>
                <a:ea typeface="+mn-ea"/>
                <a:cs typeface="+mn-cs"/>
              </a:defRPr>
            </a:lvl3pPr>
            <a:lvl4pPr marL="1028700" indent="0" algn="l" defTabSz="234554" rtl="0" eaLnBrk="1" latinLnBrk="0" hangingPunct="1">
              <a:lnSpc>
                <a:spcPct val="100000"/>
              </a:lnSpc>
              <a:spcBef>
                <a:spcPts val="0"/>
              </a:spcBef>
              <a:spcAft>
                <a:spcPts val="600"/>
              </a:spcAft>
              <a:buFont typeface="Arial" panose="020B0604020202020204" pitchFamily="34" charset="0"/>
              <a:buNone/>
              <a:tabLst>
                <a:tab pos="269081" algn="l"/>
              </a:tabLst>
              <a:defRPr lang="de-DE" sz="1200" kern="1200">
                <a:solidFill>
                  <a:schemeClr val="tx1">
                    <a:tint val="75000"/>
                  </a:schemeClr>
                </a:solidFill>
                <a:latin typeface="+mn-lt"/>
                <a:ea typeface="+mn-ea"/>
                <a:cs typeface="+mn-cs"/>
              </a:defRPr>
            </a:lvl4pPr>
            <a:lvl5pPr marL="1371600" indent="0" algn="l" defTabSz="673894" rtl="0" eaLnBrk="1" latinLnBrk="0" hangingPunct="1">
              <a:lnSpc>
                <a:spcPct val="100000"/>
              </a:lnSpc>
              <a:spcBef>
                <a:spcPts val="0"/>
              </a:spcBef>
              <a:spcAft>
                <a:spcPts val="600"/>
              </a:spcAft>
              <a:buFont typeface="Arial" panose="020B0604020202020204" pitchFamily="34" charset="0"/>
              <a:buNone/>
              <a:tabLst>
                <a:tab pos="469106" algn="l"/>
              </a:tabLst>
              <a:defRPr lang="de-DE"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gn="ctr"/>
            <a:r>
              <a:rPr lang="de-DE" sz="3600" b="1" dirty="0"/>
              <a:t>Welche Fahrzeuge gehören wozu? </a:t>
            </a:r>
            <a:endParaRPr lang="de-DE" sz="3600" dirty="0"/>
          </a:p>
        </p:txBody>
      </p:sp>
    </p:spTree>
    <p:extLst>
      <p:ext uri="{BB962C8B-B14F-4D97-AF65-F5344CB8AC3E}">
        <p14:creationId xmlns:p14="http://schemas.microsoft.com/office/powerpoint/2010/main" val="260897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67CA3CF4-C20E-7F46-937C-22FC6C1421A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flipH="1">
            <a:off x="160336" y="170481"/>
            <a:ext cx="8822795" cy="3927259"/>
          </a:xfrm>
        </p:spPr>
      </p:pic>
      <p:sp>
        <p:nvSpPr>
          <p:cNvPr id="8" name="Rechteck 7">
            <a:extLst>
              <a:ext uri="{FF2B5EF4-FFF2-40B4-BE49-F238E27FC236}">
                <a16:creationId xmlns:a16="http://schemas.microsoft.com/office/drawing/2014/main" id="{923FD36B-EAAC-D444-988F-013B13A1D982}"/>
              </a:ext>
            </a:extLst>
          </p:cNvPr>
          <p:cNvSpPr/>
          <p:nvPr/>
        </p:nvSpPr>
        <p:spPr>
          <a:xfrm>
            <a:off x="159733" y="385697"/>
            <a:ext cx="4059997" cy="1145391"/>
          </a:xfrm>
          <a:prstGeom prst="rect">
            <a:avLst/>
          </a:prstGeom>
          <a:solidFill>
            <a:srgbClr val="D8117D">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2615C2F3-7AD8-C94F-8B89-8D932368409A}"/>
              </a:ext>
            </a:extLst>
          </p:cNvPr>
          <p:cNvSpPr>
            <a:spLocks noGrp="1"/>
          </p:cNvSpPr>
          <p:nvPr>
            <p:ph type="body" idx="1"/>
          </p:nvPr>
        </p:nvSpPr>
        <p:spPr>
          <a:xfrm>
            <a:off x="324000" y="447290"/>
            <a:ext cx="3895731" cy="999785"/>
          </a:xfrm>
        </p:spPr>
        <p:txBody>
          <a:bodyPr anchor="ctr">
            <a:noAutofit/>
          </a:bodyPr>
          <a:lstStyle/>
          <a:p>
            <a:r>
              <a:rPr lang="de-DE" sz="2400" b="1" dirty="0" err="1"/>
              <a:t>Pedelecs</a:t>
            </a:r>
            <a:r>
              <a:rPr lang="de-DE" sz="2400" b="1" dirty="0"/>
              <a:t> &amp; Co.</a:t>
            </a:r>
            <a:endParaRPr lang="de-DE" sz="2400" dirty="0"/>
          </a:p>
        </p:txBody>
      </p:sp>
      <p:sp>
        <p:nvSpPr>
          <p:cNvPr id="4" name="Foliennummernplatzhalter 3">
            <a:extLst>
              <a:ext uri="{FF2B5EF4-FFF2-40B4-BE49-F238E27FC236}">
                <a16:creationId xmlns:a16="http://schemas.microsoft.com/office/drawing/2014/main" id="{C3EA8CE0-AF55-DF48-A6BF-5C7700CA082D}"/>
              </a:ext>
            </a:extLst>
          </p:cNvPr>
          <p:cNvSpPr>
            <a:spLocks noGrp="1"/>
          </p:cNvSpPr>
          <p:nvPr>
            <p:ph type="sldNum" sz="quarter" idx="16"/>
          </p:nvPr>
        </p:nvSpPr>
        <p:spPr/>
        <p:txBody>
          <a:bodyPr/>
          <a:lstStyle/>
          <a:p>
            <a:fld id="{C14075F3-F5BF-419D-BE50-EBF9B68250F3}" type="slidenum">
              <a:rPr lang="de-DE" smtClean="0"/>
              <a:pPr/>
              <a:t>40</a:t>
            </a:fld>
            <a:endParaRPr lang="de-DE" dirty="0"/>
          </a:p>
        </p:txBody>
      </p:sp>
      <p:pic>
        <p:nvPicPr>
          <p:cNvPr id="11" name="Grafik 10">
            <a:extLst>
              <a:ext uri="{FF2B5EF4-FFF2-40B4-BE49-F238E27FC236}">
                <a16:creationId xmlns:a16="http://schemas.microsoft.com/office/drawing/2014/main" id="{DE4788C1-0691-6E45-847F-E9303CB8E54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571858" y="293132"/>
            <a:ext cx="1352413" cy="1308100"/>
          </a:xfrm>
          <a:prstGeom prst="rect">
            <a:avLst/>
          </a:prstGeom>
        </p:spPr>
      </p:pic>
    </p:spTree>
    <p:extLst>
      <p:ext uri="{BB962C8B-B14F-4D97-AF65-F5344CB8AC3E}">
        <p14:creationId xmlns:p14="http://schemas.microsoft.com/office/powerpoint/2010/main" val="328587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5106E02-E264-9846-BB51-F6C7300A5A9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339" y="1224776"/>
            <a:ext cx="1618842" cy="2849643"/>
          </a:xfrm>
          <a:prstGeom prst="rect">
            <a:avLst/>
          </a:prstGeom>
        </p:spPr>
      </p:pic>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D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8822794" cy="718200"/>
          </a:xfrm>
        </p:spPr>
        <p:txBody>
          <a:bodyPr/>
          <a:lstStyle/>
          <a:p>
            <a:r>
              <a:rPr lang="de-DE" dirty="0" err="1"/>
              <a:t>Pedelecs</a:t>
            </a:r>
            <a:endParaRPr lang="de-DE" dirty="0"/>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41</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7" y="1462587"/>
            <a:ext cx="5798050" cy="2457802"/>
          </a:xfrm>
        </p:spPr>
        <p:txBody>
          <a:bodyPr anchor="ctr">
            <a:normAutofit/>
          </a:bodyPr>
          <a:lstStyle/>
          <a:p>
            <a:r>
              <a:rPr lang="de-DE" dirty="0">
                <a:solidFill>
                  <a:schemeClr val="bg1"/>
                </a:solidFill>
              </a:rPr>
              <a:t>Das </a:t>
            </a:r>
            <a:r>
              <a:rPr lang="de-DE" dirty="0" err="1">
                <a:solidFill>
                  <a:schemeClr val="bg1"/>
                </a:solidFill>
              </a:rPr>
              <a:t>Pedelec</a:t>
            </a:r>
            <a:r>
              <a:rPr lang="de-DE" dirty="0">
                <a:solidFill>
                  <a:schemeClr val="bg1"/>
                </a:solidFill>
              </a:rPr>
              <a:t> bewegt sich nur, wenn der Fahrer auch in die Pedale tritt oder wenn es mit einer Anfahr-/Schiebehilfe ausgestattet ist. Dann ist eine Bewegung durch den Motor ohne Pedalbewegung bis 6 km/h zulässig. Der Elektro-Motor dient also nur zur Unterstützung.</a:t>
            </a:r>
          </a:p>
          <a:p>
            <a:r>
              <a:rPr lang="de-DE" dirty="0">
                <a:solidFill>
                  <a:schemeClr val="bg1"/>
                </a:solidFill>
              </a:rPr>
              <a:t> Hört man mit dem Treten auf, rollt das </a:t>
            </a:r>
            <a:r>
              <a:rPr lang="de-DE" dirty="0" err="1">
                <a:solidFill>
                  <a:schemeClr val="bg1"/>
                </a:solidFill>
              </a:rPr>
              <a:t>Pedelec</a:t>
            </a:r>
            <a:r>
              <a:rPr lang="de-DE" dirty="0">
                <a:solidFill>
                  <a:schemeClr val="bg1"/>
                </a:solidFill>
              </a:rPr>
              <a:t> bis zum Stillstand aus. Beim Erreichen von 25 km/h schaltet sich der E-Motor ab. </a:t>
            </a:r>
          </a:p>
          <a:p>
            <a:r>
              <a:rPr lang="de-DE" dirty="0">
                <a:solidFill>
                  <a:schemeClr val="bg1"/>
                </a:solidFill>
              </a:rPr>
              <a:t>Es gelten die gleichen Regeln wie für Fahrradfahrer. </a:t>
            </a:r>
          </a:p>
          <a:p>
            <a:r>
              <a:rPr lang="de-DE" dirty="0">
                <a:solidFill>
                  <a:schemeClr val="bg1"/>
                </a:solidFill>
              </a:rPr>
              <a:t>Es ist keine Betriebserlaubnis notwendig, man kann ein </a:t>
            </a:r>
            <a:r>
              <a:rPr lang="de-DE" dirty="0" err="1">
                <a:solidFill>
                  <a:schemeClr val="bg1"/>
                </a:solidFill>
              </a:rPr>
              <a:t>Pedelec</a:t>
            </a:r>
            <a:r>
              <a:rPr lang="de-DE" dirty="0">
                <a:solidFill>
                  <a:schemeClr val="bg1"/>
                </a:solidFill>
              </a:rPr>
              <a:t> in jedem Alter fahren und braucht dafür keinen Führerschein.</a:t>
            </a:r>
          </a:p>
        </p:txBody>
      </p:sp>
      <p:pic>
        <p:nvPicPr>
          <p:cNvPr id="14" name="Grafik 13">
            <a:extLst>
              <a:ext uri="{FF2B5EF4-FFF2-40B4-BE49-F238E27FC236}">
                <a16:creationId xmlns:a16="http://schemas.microsoft.com/office/drawing/2014/main" id="{1F312629-182F-8F43-9D20-02C01468C4B3}"/>
              </a:ext>
            </a:extLst>
          </p:cNvPr>
          <p:cNvPicPr>
            <a:picLocks noChangeAspect="1"/>
          </p:cNvPicPr>
          <p:nvPr/>
        </p:nvPicPr>
        <p:blipFill>
          <a:blip r:embed="rId3"/>
          <a:stretch>
            <a:fillRect/>
          </a:stretch>
        </p:blipFill>
        <p:spPr>
          <a:xfrm>
            <a:off x="7497906" y="387455"/>
            <a:ext cx="1294675" cy="1294675"/>
          </a:xfrm>
          <a:prstGeom prst="rect">
            <a:avLst/>
          </a:prstGeom>
        </p:spPr>
      </p:pic>
    </p:spTree>
    <p:extLst>
      <p:ext uri="{BB962C8B-B14F-4D97-AF65-F5344CB8AC3E}">
        <p14:creationId xmlns:p14="http://schemas.microsoft.com/office/powerpoint/2010/main" val="88753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5106E02-E264-9846-BB51-F6C7300A5A9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339" y="1224776"/>
            <a:ext cx="1618842" cy="2849643"/>
          </a:xfrm>
          <a:prstGeom prst="rect">
            <a:avLst/>
          </a:prstGeom>
        </p:spPr>
      </p:pic>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D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8822794" cy="718200"/>
          </a:xfrm>
        </p:spPr>
        <p:txBody>
          <a:bodyPr/>
          <a:lstStyle/>
          <a:p>
            <a:r>
              <a:rPr lang="de-DE" dirty="0"/>
              <a:t>S-</a:t>
            </a:r>
            <a:r>
              <a:rPr lang="de-DE" dirty="0" err="1"/>
              <a:t>Pedelecs</a:t>
            </a:r>
            <a:endParaRPr lang="de-DE" dirty="0"/>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42</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7" y="1462587"/>
            <a:ext cx="5798050" cy="2457802"/>
          </a:xfrm>
        </p:spPr>
        <p:txBody>
          <a:bodyPr anchor="ctr">
            <a:normAutofit/>
          </a:bodyPr>
          <a:lstStyle/>
          <a:p>
            <a:r>
              <a:rPr lang="de-DE" dirty="0">
                <a:solidFill>
                  <a:schemeClr val="bg1"/>
                </a:solidFill>
              </a:rPr>
              <a:t>Auch beim S-</a:t>
            </a:r>
            <a:r>
              <a:rPr lang="de-DE" dirty="0" err="1">
                <a:solidFill>
                  <a:schemeClr val="bg1"/>
                </a:solidFill>
              </a:rPr>
              <a:t>Pedelec</a:t>
            </a:r>
            <a:r>
              <a:rPr lang="de-DE" dirty="0">
                <a:solidFill>
                  <a:schemeClr val="bg1"/>
                </a:solidFill>
              </a:rPr>
              <a:t> dient der E-Motor nur zur Unterstützung der Muskelkraft. Allerdings erreichen S-</a:t>
            </a:r>
            <a:r>
              <a:rPr lang="de-DE" dirty="0" err="1">
                <a:solidFill>
                  <a:schemeClr val="bg1"/>
                </a:solidFill>
              </a:rPr>
              <a:t>Pedelecs</a:t>
            </a:r>
            <a:r>
              <a:rPr lang="de-DE" dirty="0">
                <a:solidFill>
                  <a:schemeClr val="bg1"/>
                </a:solidFill>
              </a:rPr>
              <a:t> eine Höchstgeschwindigkeit  von 45 km/h. Sie sind also viel schneller als normale </a:t>
            </a:r>
            <a:r>
              <a:rPr lang="de-DE" dirty="0" err="1">
                <a:solidFill>
                  <a:schemeClr val="bg1"/>
                </a:solidFill>
              </a:rPr>
              <a:t>Pedelecs</a:t>
            </a:r>
            <a:r>
              <a:rPr lang="de-DE" dirty="0">
                <a:solidFill>
                  <a:schemeClr val="bg1"/>
                </a:solidFill>
              </a:rPr>
              <a:t>. </a:t>
            </a:r>
          </a:p>
          <a:p>
            <a:r>
              <a:rPr lang="de-DE" dirty="0">
                <a:solidFill>
                  <a:schemeClr val="bg1"/>
                </a:solidFill>
              </a:rPr>
              <a:t>Daher gelten für S-</a:t>
            </a:r>
            <a:r>
              <a:rPr lang="de-DE" dirty="0" err="1">
                <a:solidFill>
                  <a:schemeClr val="bg1"/>
                </a:solidFill>
              </a:rPr>
              <a:t>Pedelecs</a:t>
            </a:r>
            <a:r>
              <a:rPr lang="de-DE" dirty="0">
                <a:solidFill>
                  <a:schemeClr val="bg1"/>
                </a:solidFill>
              </a:rPr>
              <a:t> auch gesonderte Vorschriften. Um sie fahren zu dürfen, muss man mindestens 16 Jahre (in einigen Bundesländern 15 Jahre) alt sein und mindestens die Fahrerlaubnisklasse AM besitzen. </a:t>
            </a:r>
          </a:p>
          <a:p>
            <a:r>
              <a:rPr lang="de-DE" dirty="0">
                <a:solidFill>
                  <a:schemeClr val="bg1"/>
                </a:solidFill>
              </a:rPr>
              <a:t>Man ist verpflichtet, einen Helm zu tragen und muss haftpflichtversichert sein. Außerdem muss das S-</a:t>
            </a:r>
            <a:r>
              <a:rPr lang="de-DE" dirty="0" err="1">
                <a:solidFill>
                  <a:schemeClr val="bg1"/>
                </a:solidFill>
              </a:rPr>
              <a:t>Pedelec</a:t>
            </a:r>
            <a:r>
              <a:rPr lang="de-DE" dirty="0">
                <a:solidFill>
                  <a:schemeClr val="bg1"/>
                </a:solidFill>
              </a:rPr>
              <a:t> ein Versicherungskennzeichen und eine Betriebserlaubnis haben.</a:t>
            </a:r>
          </a:p>
        </p:txBody>
      </p:sp>
      <p:pic>
        <p:nvPicPr>
          <p:cNvPr id="9" name="Grafik 8">
            <a:extLst>
              <a:ext uri="{FF2B5EF4-FFF2-40B4-BE49-F238E27FC236}">
                <a16:creationId xmlns:a16="http://schemas.microsoft.com/office/drawing/2014/main" id="{0813561C-65B0-6749-8F91-4E92E7AEC0A3}"/>
              </a:ext>
            </a:extLst>
          </p:cNvPr>
          <p:cNvPicPr>
            <a:picLocks noChangeAspect="1"/>
          </p:cNvPicPr>
          <p:nvPr/>
        </p:nvPicPr>
        <p:blipFill>
          <a:blip r:embed="rId3"/>
          <a:stretch>
            <a:fillRect/>
          </a:stretch>
        </p:blipFill>
        <p:spPr>
          <a:xfrm>
            <a:off x="7497906" y="387455"/>
            <a:ext cx="1294675" cy="1294675"/>
          </a:xfrm>
          <a:prstGeom prst="rect">
            <a:avLst/>
          </a:prstGeom>
        </p:spPr>
      </p:pic>
    </p:spTree>
    <p:extLst>
      <p:ext uri="{BB962C8B-B14F-4D97-AF65-F5344CB8AC3E}">
        <p14:creationId xmlns:p14="http://schemas.microsoft.com/office/powerpoint/2010/main" val="106948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5106E02-E264-9846-BB51-F6C7300A5A9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339" y="1224776"/>
            <a:ext cx="1618842" cy="2849643"/>
          </a:xfrm>
          <a:prstGeom prst="rect">
            <a:avLst/>
          </a:prstGeom>
        </p:spPr>
      </p:pic>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D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8822794" cy="718200"/>
          </a:xfrm>
        </p:spPr>
        <p:txBody>
          <a:bodyPr/>
          <a:lstStyle/>
          <a:p>
            <a:r>
              <a:rPr lang="de-DE" dirty="0"/>
              <a:t>E-Bikes</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43</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7" y="1462587"/>
            <a:ext cx="5798050" cy="2457802"/>
          </a:xfrm>
        </p:spPr>
        <p:txBody>
          <a:bodyPr anchor="ctr">
            <a:normAutofit/>
          </a:bodyPr>
          <a:lstStyle/>
          <a:p>
            <a:r>
              <a:rPr lang="de-DE" dirty="0">
                <a:solidFill>
                  <a:schemeClr val="bg1"/>
                </a:solidFill>
              </a:rPr>
              <a:t>Der große Unterschied von E-Bikes zu </a:t>
            </a:r>
            <a:r>
              <a:rPr lang="de-DE" dirty="0" err="1">
                <a:solidFill>
                  <a:schemeClr val="bg1"/>
                </a:solidFill>
              </a:rPr>
              <a:t>Pedelecs</a:t>
            </a:r>
            <a:r>
              <a:rPr lang="de-DE" dirty="0">
                <a:solidFill>
                  <a:schemeClr val="bg1"/>
                </a:solidFill>
              </a:rPr>
              <a:t> und S-</a:t>
            </a:r>
            <a:r>
              <a:rPr lang="de-DE" dirty="0" err="1">
                <a:solidFill>
                  <a:schemeClr val="bg1"/>
                </a:solidFill>
              </a:rPr>
              <a:t>Pedelecs</a:t>
            </a:r>
            <a:r>
              <a:rPr lang="de-DE" dirty="0">
                <a:solidFill>
                  <a:schemeClr val="bg1"/>
                </a:solidFill>
              </a:rPr>
              <a:t> ist, dass sie auf Knopfdruck fahren, ohne dass der Fahrende in die Pedale treten muss. Und zwar so lange der Strom im Akku reicht. </a:t>
            </a:r>
          </a:p>
          <a:p>
            <a:r>
              <a:rPr lang="de-DE" dirty="0">
                <a:solidFill>
                  <a:schemeClr val="bg1"/>
                </a:solidFill>
              </a:rPr>
              <a:t>Bei E-Bikes gilt ein Mindestalter von 15 Jahren, eine Betriebserlaubnis und eine Kennzeichnungspflicht. Um es fahren zu dürfen, benötigt man mindestens eine Mofa-Prüfbescheinigung. Hier gilt eine Helmpflicht.</a:t>
            </a:r>
          </a:p>
        </p:txBody>
      </p:sp>
      <p:pic>
        <p:nvPicPr>
          <p:cNvPr id="9" name="Grafik 8">
            <a:extLst>
              <a:ext uri="{FF2B5EF4-FFF2-40B4-BE49-F238E27FC236}">
                <a16:creationId xmlns:a16="http://schemas.microsoft.com/office/drawing/2014/main" id="{66F72DE4-EE53-2042-8A22-44475B9F73D9}"/>
              </a:ext>
            </a:extLst>
          </p:cNvPr>
          <p:cNvPicPr>
            <a:picLocks noChangeAspect="1"/>
          </p:cNvPicPr>
          <p:nvPr/>
        </p:nvPicPr>
        <p:blipFill>
          <a:blip r:embed="rId3"/>
          <a:stretch>
            <a:fillRect/>
          </a:stretch>
        </p:blipFill>
        <p:spPr>
          <a:xfrm>
            <a:off x="7497906" y="387455"/>
            <a:ext cx="1294675" cy="1294675"/>
          </a:xfrm>
          <a:prstGeom prst="rect">
            <a:avLst/>
          </a:prstGeom>
        </p:spPr>
      </p:pic>
    </p:spTree>
    <p:extLst>
      <p:ext uri="{BB962C8B-B14F-4D97-AF65-F5344CB8AC3E}">
        <p14:creationId xmlns:p14="http://schemas.microsoft.com/office/powerpoint/2010/main" val="224389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5106E02-E264-9846-BB51-F6C7300A5A9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339" y="1224776"/>
            <a:ext cx="1618842" cy="2849643"/>
          </a:xfrm>
          <a:prstGeom prst="rect">
            <a:avLst/>
          </a:prstGeom>
        </p:spPr>
      </p:pic>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D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8822794" cy="718200"/>
          </a:xfrm>
        </p:spPr>
        <p:txBody>
          <a:bodyPr/>
          <a:lstStyle/>
          <a:p>
            <a:r>
              <a:rPr lang="de-DE" dirty="0"/>
              <a:t>Kann man </a:t>
            </a:r>
            <a:r>
              <a:rPr lang="de-DE" dirty="0" err="1"/>
              <a:t>Pedelecs</a:t>
            </a:r>
            <a:r>
              <a:rPr lang="de-DE" dirty="0"/>
              <a:t> ausleihen? </a:t>
            </a:r>
            <a:br>
              <a:rPr lang="de-DE" dirty="0"/>
            </a:br>
            <a:r>
              <a:rPr lang="de-DE" dirty="0"/>
              <a:t>Was muss man beachten?</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44</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7" y="1462587"/>
            <a:ext cx="5798050" cy="2457802"/>
          </a:xfrm>
        </p:spPr>
        <p:txBody>
          <a:bodyPr anchor="ctr">
            <a:normAutofit/>
          </a:bodyPr>
          <a:lstStyle/>
          <a:p>
            <a:r>
              <a:rPr lang="de-DE" dirty="0">
                <a:solidFill>
                  <a:schemeClr val="bg1"/>
                </a:solidFill>
              </a:rPr>
              <a:t>Mittlerweile gibt es eine Fülle von Sharing-Anbietern elektronisch unterstützter Fahrräder. Auch hier werden umgangssprachlich </a:t>
            </a:r>
            <a:r>
              <a:rPr lang="de-DE" dirty="0" err="1">
                <a:solidFill>
                  <a:schemeClr val="bg1"/>
                </a:solidFill>
              </a:rPr>
              <a:t>Pedelecs</a:t>
            </a:r>
            <a:r>
              <a:rPr lang="de-DE" dirty="0">
                <a:solidFill>
                  <a:schemeClr val="bg1"/>
                </a:solidFill>
              </a:rPr>
              <a:t> immer wieder mit E-Bikes verwechselt. </a:t>
            </a:r>
          </a:p>
          <a:p>
            <a:r>
              <a:rPr lang="de-DE" dirty="0">
                <a:solidFill>
                  <a:schemeClr val="bg1"/>
                </a:solidFill>
              </a:rPr>
              <a:t>Bei den am Markt aktuellen Sharing-Anbietern </a:t>
            </a:r>
            <a:r>
              <a:rPr lang="de-DE" dirty="0" err="1">
                <a:solidFill>
                  <a:schemeClr val="bg1"/>
                </a:solidFill>
              </a:rPr>
              <a:t>Nextbike</a:t>
            </a:r>
            <a:r>
              <a:rPr lang="de-DE" dirty="0">
                <a:solidFill>
                  <a:schemeClr val="bg1"/>
                </a:solidFill>
              </a:rPr>
              <a:t>, </a:t>
            </a:r>
            <a:r>
              <a:rPr lang="de-DE" dirty="0" err="1">
                <a:solidFill>
                  <a:schemeClr val="bg1"/>
                </a:solidFill>
              </a:rPr>
              <a:t>LimeBike</a:t>
            </a:r>
            <a:r>
              <a:rPr lang="de-DE" dirty="0">
                <a:solidFill>
                  <a:schemeClr val="bg1"/>
                </a:solidFill>
              </a:rPr>
              <a:t>, Lidl-Bikes, </a:t>
            </a:r>
            <a:r>
              <a:rPr lang="de-DE" dirty="0" err="1">
                <a:solidFill>
                  <a:schemeClr val="bg1"/>
                </a:solidFill>
              </a:rPr>
              <a:t>Mobike</a:t>
            </a:r>
            <a:r>
              <a:rPr lang="de-DE" dirty="0">
                <a:solidFill>
                  <a:schemeClr val="bg1"/>
                </a:solidFill>
              </a:rPr>
              <a:t>, Jump, </a:t>
            </a:r>
            <a:r>
              <a:rPr lang="de-DE" dirty="0" err="1">
                <a:solidFill>
                  <a:schemeClr val="bg1"/>
                </a:solidFill>
              </a:rPr>
              <a:t>Byke</a:t>
            </a:r>
            <a:r>
              <a:rPr lang="de-DE" dirty="0">
                <a:solidFill>
                  <a:schemeClr val="bg1"/>
                </a:solidFill>
              </a:rPr>
              <a:t> und </a:t>
            </a:r>
            <a:r>
              <a:rPr lang="de-DE" dirty="0" err="1">
                <a:solidFill>
                  <a:schemeClr val="bg1"/>
                </a:solidFill>
              </a:rPr>
              <a:t>Donkey</a:t>
            </a:r>
            <a:r>
              <a:rPr lang="de-DE" dirty="0">
                <a:solidFill>
                  <a:schemeClr val="bg1"/>
                </a:solidFill>
              </a:rPr>
              <a:t> </a:t>
            </a:r>
            <a:r>
              <a:rPr lang="de-DE" dirty="0" err="1">
                <a:solidFill>
                  <a:schemeClr val="bg1"/>
                </a:solidFill>
              </a:rPr>
              <a:t>Republic</a:t>
            </a:r>
            <a:r>
              <a:rPr lang="de-DE" dirty="0">
                <a:solidFill>
                  <a:schemeClr val="bg1"/>
                </a:solidFill>
              </a:rPr>
              <a:t> werden ausschließlich </a:t>
            </a:r>
            <a:r>
              <a:rPr lang="de-DE" dirty="0" err="1">
                <a:solidFill>
                  <a:schemeClr val="bg1"/>
                </a:solidFill>
              </a:rPr>
              <a:t>Pedelecs</a:t>
            </a:r>
            <a:r>
              <a:rPr lang="de-DE" dirty="0">
                <a:solidFill>
                  <a:schemeClr val="bg1"/>
                </a:solidFill>
              </a:rPr>
              <a:t> zum Verleih angeboten. Der Verleih funktioniert bei allen ähnlich und ist vergleichbar mit dem Ausleihen eines E-</a:t>
            </a:r>
            <a:r>
              <a:rPr lang="de-DE" dirty="0" err="1">
                <a:solidFill>
                  <a:schemeClr val="bg1"/>
                </a:solidFill>
              </a:rPr>
              <a:t>Scooters</a:t>
            </a:r>
            <a:r>
              <a:rPr lang="de-DE" dirty="0">
                <a:solidFill>
                  <a:schemeClr val="bg1"/>
                </a:solidFill>
              </a:rPr>
              <a:t>.</a:t>
            </a:r>
          </a:p>
          <a:p>
            <a:r>
              <a:rPr lang="de-DE" dirty="0">
                <a:solidFill>
                  <a:schemeClr val="bg1"/>
                </a:solidFill>
              </a:rPr>
              <a:t>Grundsätzlich gilt: Helm tragen, auch wenn es gesetzlich nicht vorgeschrieben ist, und das Rad nach der Fahrt ordnungsgemäß an einer dafür vorgesehenen Station abstellen.</a:t>
            </a:r>
          </a:p>
        </p:txBody>
      </p:sp>
      <p:pic>
        <p:nvPicPr>
          <p:cNvPr id="6" name="Grafik 5">
            <a:extLst>
              <a:ext uri="{FF2B5EF4-FFF2-40B4-BE49-F238E27FC236}">
                <a16:creationId xmlns:a16="http://schemas.microsoft.com/office/drawing/2014/main" id="{990C6057-F4FA-BA47-80CA-D0C1D1090D3F}"/>
              </a:ext>
            </a:extLst>
          </p:cNvPr>
          <p:cNvPicPr>
            <a:picLocks noChangeAspect="1"/>
          </p:cNvPicPr>
          <p:nvPr/>
        </p:nvPicPr>
        <p:blipFill>
          <a:blip r:embed="rId3"/>
          <a:stretch>
            <a:fillRect/>
          </a:stretch>
        </p:blipFill>
        <p:spPr>
          <a:xfrm>
            <a:off x="7497906" y="387455"/>
            <a:ext cx="1294675" cy="1294675"/>
          </a:xfrm>
          <a:prstGeom prst="rect">
            <a:avLst/>
          </a:prstGeom>
        </p:spPr>
      </p:pic>
    </p:spTree>
    <p:extLst>
      <p:ext uri="{BB962C8B-B14F-4D97-AF65-F5344CB8AC3E}">
        <p14:creationId xmlns:p14="http://schemas.microsoft.com/office/powerpoint/2010/main" val="244339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60339" y="167523"/>
            <a:ext cx="8794609" cy="3906895"/>
          </a:xfrm>
          <a:prstGeom prst="rect">
            <a:avLst/>
          </a:prstGeom>
          <a:solidFill>
            <a:srgbClr val="D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45</a:t>
            </a:fld>
            <a:endParaRPr lang="de-DE" dirty="0"/>
          </a:p>
        </p:txBody>
      </p:sp>
      <p:sp>
        <p:nvSpPr>
          <p:cNvPr id="14" name="Textplatzhalter 3">
            <a:extLst>
              <a:ext uri="{FF2B5EF4-FFF2-40B4-BE49-F238E27FC236}">
                <a16:creationId xmlns:a16="http://schemas.microsoft.com/office/drawing/2014/main" id="{FCED1CC4-C85A-F245-8172-1E9C004BBBCD}"/>
              </a:ext>
            </a:extLst>
          </p:cNvPr>
          <p:cNvSpPr txBox="1">
            <a:spLocks/>
          </p:cNvSpPr>
          <p:nvPr/>
        </p:nvSpPr>
        <p:spPr>
          <a:xfrm>
            <a:off x="837618" y="404849"/>
            <a:ext cx="6497921" cy="3515540"/>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b="1" dirty="0">
                <a:solidFill>
                  <a:schemeClr val="bg1"/>
                </a:solidFill>
              </a:rPr>
              <a:t>Was sind </a:t>
            </a:r>
            <a:r>
              <a:rPr lang="de-DE" sz="2400" b="1" dirty="0" err="1">
                <a:solidFill>
                  <a:schemeClr val="bg1"/>
                </a:solidFill>
              </a:rPr>
              <a:t>Pedelecs</a:t>
            </a:r>
            <a:r>
              <a:rPr lang="de-DE" sz="2400" b="1" dirty="0">
                <a:solidFill>
                  <a:schemeClr val="bg1"/>
                </a:solidFill>
              </a:rPr>
              <a:t>, S-</a:t>
            </a:r>
            <a:r>
              <a:rPr lang="de-DE" sz="2400" b="1" dirty="0" err="1">
                <a:solidFill>
                  <a:schemeClr val="bg1"/>
                </a:solidFill>
              </a:rPr>
              <a:t>Pedelecs</a:t>
            </a:r>
            <a:r>
              <a:rPr lang="de-DE" sz="2400" b="1" dirty="0">
                <a:solidFill>
                  <a:schemeClr val="bg1"/>
                </a:solidFill>
              </a:rPr>
              <a:t> und </a:t>
            </a:r>
            <a:br>
              <a:rPr lang="de-DE" sz="2400" b="1" dirty="0">
                <a:solidFill>
                  <a:schemeClr val="bg1"/>
                </a:solidFill>
              </a:rPr>
            </a:br>
            <a:r>
              <a:rPr lang="de-DE" sz="2400" b="1" dirty="0">
                <a:solidFill>
                  <a:schemeClr val="bg1"/>
                </a:solidFill>
              </a:rPr>
              <a:t>E-Bikes und welche Unterschiede haben sie?</a:t>
            </a:r>
            <a:endParaRPr lang="de-DE" sz="2400" dirty="0">
              <a:solidFill>
                <a:schemeClr val="bg1"/>
              </a:solidFill>
            </a:endParaRPr>
          </a:p>
          <a:p>
            <a:endParaRPr lang="de-DE" sz="2400" dirty="0">
              <a:solidFill>
                <a:schemeClr val="bg1"/>
              </a:solidFill>
            </a:endParaRPr>
          </a:p>
          <a:p>
            <a:r>
              <a:rPr lang="de-DE" sz="2400" b="1" dirty="0">
                <a:solidFill>
                  <a:schemeClr val="bg1"/>
                </a:solidFill>
              </a:rPr>
              <a:t>Stichwort „Frisieren“. </a:t>
            </a:r>
            <a:endParaRPr lang="de-DE" sz="2400" dirty="0">
              <a:solidFill>
                <a:schemeClr val="bg1"/>
              </a:solidFill>
            </a:endParaRPr>
          </a:p>
          <a:p>
            <a:r>
              <a:rPr lang="de-DE" sz="2400" b="1" dirty="0">
                <a:solidFill>
                  <a:schemeClr val="bg1"/>
                </a:solidFill>
              </a:rPr>
              <a:t>Ist das bei diesen Fahrzeugen ein Thema? </a:t>
            </a:r>
            <a:endParaRPr lang="de-DE" sz="2400" dirty="0">
              <a:solidFill>
                <a:schemeClr val="bg1"/>
              </a:solidFill>
            </a:endParaRPr>
          </a:p>
        </p:txBody>
      </p:sp>
      <p:pic>
        <p:nvPicPr>
          <p:cNvPr id="7" name="Grafik 6">
            <a:extLst>
              <a:ext uri="{FF2B5EF4-FFF2-40B4-BE49-F238E27FC236}">
                <a16:creationId xmlns:a16="http://schemas.microsoft.com/office/drawing/2014/main" id="{C37FE2C5-64B1-2542-8B15-C8E54E06F478}"/>
              </a:ext>
            </a:extLst>
          </p:cNvPr>
          <p:cNvPicPr>
            <a:picLocks noChangeAspect="1"/>
          </p:cNvPicPr>
          <p:nvPr/>
        </p:nvPicPr>
        <p:blipFill>
          <a:blip r:embed="rId2"/>
          <a:stretch>
            <a:fillRect/>
          </a:stretch>
        </p:blipFill>
        <p:spPr>
          <a:xfrm>
            <a:off x="7497906" y="387455"/>
            <a:ext cx="1294675" cy="1294675"/>
          </a:xfrm>
          <a:prstGeom prst="rect">
            <a:avLst/>
          </a:prstGeom>
        </p:spPr>
      </p:pic>
      <p:grpSp>
        <p:nvGrpSpPr>
          <p:cNvPr id="9" name="Gruppieren 8">
            <a:extLst>
              <a:ext uri="{FF2B5EF4-FFF2-40B4-BE49-F238E27FC236}">
                <a16:creationId xmlns:a16="http://schemas.microsoft.com/office/drawing/2014/main" id="{C5EC8B95-169E-EB4C-A8CF-5D7E01C1DD5A}"/>
              </a:ext>
            </a:extLst>
          </p:cNvPr>
          <p:cNvGrpSpPr/>
          <p:nvPr/>
        </p:nvGrpSpPr>
        <p:grpSpPr>
          <a:xfrm>
            <a:off x="7000111" y="4352845"/>
            <a:ext cx="1977507" cy="364653"/>
            <a:chOff x="7000111" y="4352845"/>
            <a:chExt cx="1977507" cy="364653"/>
          </a:xfrm>
        </p:grpSpPr>
        <p:sp>
          <p:nvSpPr>
            <p:cNvPr id="10" name="Richtungspfeil 9">
              <a:hlinkClick r:id="rId3" action="ppaction://hlinksldjump"/>
              <a:extLst>
                <a:ext uri="{FF2B5EF4-FFF2-40B4-BE49-F238E27FC236}">
                  <a16:creationId xmlns:a16="http://schemas.microsoft.com/office/drawing/2014/main" id="{B7C22D89-0F94-7641-B325-99B4487366A7}"/>
                </a:ext>
              </a:extLst>
            </p:cNvPr>
            <p:cNvSpPr/>
            <p:nvPr/>
          </p:nvSpPr>
          <p:spPr>
            <a:xfrm flipH="1">
              <a:off x="7000111" y="4352845"/>
              <a:ext cx="1954836" cy="36465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3">
              <a:hlinkClick r:id="rId3" action="ppaction://hlinksldjump"/>
              <a:extLst>
                <a:ext uri="{FF2B5EF4-FFF2-40B4-BE49-F238E27FC236}">
                  <a16:creationId xmlns:a16="http://schemas.microsoft.com/office/drawing/2014/main" id="{344C8D80-71BB-294B-9CDF-F713F1AF5F1D}"/>
                </a:ext>
              </a:extLst>
            </p:cNvPr>
            <p:cNvSpPr txBox="1">
              <a:spLocks/>
            </p:cNvSpPr>
            <p:nvPr/>
          </p:nvSpPr>
          <p:spPr>
            <a:xfrm>
              <a:off x="7194287" y="4404653"/>
              <a:ext cx="1783331" cy="261036"/>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900" dirty="0">
                  <a:solidFill>
                    <a:schemeClr val="bg1"/>
                  </a:solidFill>
                </a:rPr>
                <a:t>Zurück zum Inhaltsverzeichnis</a:t>
              </a:r>
            </a:p>
          </p:txBody>
        </p:sp>
      </p:grpSp>
    </p:spTree>
    <p:extLst>
      <p:ext uri="{BB962C8B-B14F-4D97-AF65-F5344CB8AC3E}">
        <p14:creationId xmlns:p14="http://schemas.microsoft.com/office/powerpoint/2010/main" val="121820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a:extLst>
              <a:ext uri="{FF2B5EF4-FFF2-40B4-BE49-F238E27FC236}">
                <a16:creationId xmlns:a16="http://schemas.microsoft.com/office/drawing/2014/main" id="{A35DE52A-AA28-FA4B-9A86-3F3AA81A3301}"/>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8" name="Rechteck 7">
            <a:extLst>
              <a:ext uri="{FF2B5EF4-FFF2-40B4-BE49-F238E27FC236}">
                <a16:creationId xmlns:a16="http://schemas.microsoft.com/office/drawing/2014/main" id="{923FD36B-EAAC-D444-988F-013B13A1D982}"/>
              </a:ext>
            </a:extLst>
          </p:cNvPr>
          <p:cNvSpPr/>
          <p:nvPr/>
        </p:nvSpPr>
        <p:spPr>
          <a:xfrm>
            <a:off x="159733" y="385697"/>
            <a:ext cx="4059997" cy="1145391"/>
          </a:xfrm>
          <a:prstGeom prst="rect">
            <a:avLst/>
          </a:prstGeom>
          <a:solidFill>
            <a:srgbClr val="E5792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2615C2F3-7AD8-C94F-8B89-8D932368409A}"/>
              </a:ext>
            </a:extLst>
          </p:cNvPr>
          <p:cNvSpPr>
            <a:spLocks noGrp="1"/>
          </p:cNvSpPr>
          <p:nvPr>
            <p:ph type="body" idx="1"/>
          </p:nvPr>
        </p:nvSpPr>
        <p:spPr>
          <a:xfrm>
            <a:off x="324001" y="447290"/>
            <a:ext cx="3247858" cy="999785"/>
          </a:xfrm>
        </p:spPr>
        <p:txBody>
          <a:bodyPr anchor="ctr">
            <a:noAutofit/>
          </a:bodyPr>
          <a:lstStyle/>
          <a:p>
            <a:r>
              <a:rPr lang="de-DE" sz="2400" b="1" dirty="0"/>
              <a:t>Motorisierte Zweiräder</a:t>
            </a:r>
            <a:endParaRPr lang="de-DE" sz="2400" dirty="0"/>
          </a:p>
        </p:txBody>
      </p:sp>
      <p:sp>
        <p:nvSpPr>
          <p:cNvPr id="4" name="Foliennummernplatzhalter 3">
            <a:extLst>
              <a:ext uri="{FF2B5EF4-FFF2-40B4-BE49-F238E27FC236}">
                <a16:creationId xmlns:a16="http://schemas.microsoft.com/office/drawing/2014/main" id="{C3EA8CE0-AF55-DF48-A6BF-5C7700CA082D}"/>
              </a:ext>
            </a:extLst>
          </p:cNvPr>
          <p:cNvSpPr>
            <a:spLocks noGrp="1"/>
          </p:cNvSpPr>
          <p:nvPr>
            <p:ph type="sldNum" sz="quarter" idx="16"/>
          </p:nvPr>
        </p:nvSpPr>
        <p:spPr/>
        <p:txBody>
          <a:bodyPr/>
          <a:lstStyle/>
          <a:p>
            <a:fld id="{C14075F3-F5BF-419D-BE50-EBF9B68250F3}" type="slidenum">
              <a:rPr lang="de-DE" smtClean="0"/>
              <a:pPr/>
              <a:t>46</a:t>
            </a:fld>
            <a:endParaRPr lang="de-DE" dirty="0"/>
          </a:p>
        </p:txBody>
      </p:sp>
      <p:pic>
        <p:nvPicPr>
          <p:cNvPr id="15" name="Grafik 14">
            <a:extLst>
              <a:ext uri="{FF2B5EF4-FFF2-40B4-BE49-F238E27FC236}">
                <a16:creationId xmlns:a16="http://schemas.microsoft.com/office/drawing/2014/main" id="{8790FDB4-D1D9-9542-A4F9-C65668F721FC}"/>
              </a:ext>
            </a:extLst>
          </p:cNvPr>
          <p:cNvPicPr>
            <a:picLocks noChangeAspect="1"/>
          </p:cNvPicPr>
          <p:nvPr/>
        </p:nvPicPr>
        <p:blipFill rotWithShape="1">
          <a:blip r:embed="rId3">
            <a:extLst>
              <a:ext uri="{28A0092B-C50C-407E-A947-70E740481C1C}">
                <a14:useLocalDpi xmlns:a14="http://schemas.microsoft.com/office/drawing/2010/main"/>
              </a:ext>
            </a:extLst>
          </a:blip>
          <a:srcRect r="-1486"/>
          <a:stretch/>
        </p:blipFill>
        <p:spPr>
          <a:xfrm>
            <a:off x="3406356" y="293131"/>
            <a:ext cx="1365133" cy="1308101"/>
          </a:xfrm>
          <a:prstGeom prst="rect">
            <a:avLst/>
          </a:prstGeom>
        </p:spPr>
      </p:pic>
    </p:spTree>
    <p:extLst>
      <p:ext uri="{BB962C8B-B14F-4D97-AF65-F5344CB8AC3E}">
        <p14:creationId xmlns:p14="http://schemas.microsoft.com/office/powerpoint/2010/main" val="364221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13">
            <a:extLst>
              <a:ext uri="{FF2B5EF4-FFF2-40B4-BE49-F238E27FC236}">
                <a16:creationId xmlns:a16="http://schemas.microsoft.com/office/drawing/2014/main" id="{4369CF82-2326-0945-8BB0-24451C8E644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162000" y="1223111"/>
            <a:ext cx="1617181" cy="2851308"/>
          </a:xfrm>
        </p:spPr>
      </p:pic>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E5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8822794" cy="718200"/>
          </a:xfrm>
        </p:spPr>
        <p:txBody>
          <a:bodyPr/>
          <a:lstStyle/>
          <a:p>
            <a:r>
              <a:rPr lang="de-DE" dirty="0"/>
              <a:t>Die Führerscheinklasse AM</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47</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6" y="1462587"/>
            <a:ext cx="5891039" cy="2457802"/>
          </a:xfrm>
        </p:spPr>
        <p:txBody>
          <a:bodyPr anchor="ctr">
            <a:normAutofit/>
          </a:bodyPr>
          <a:lstStyle/>
          <a:p>
            <a:r>
              <a:rPr lang="de-DE" b="1" dirty="0">
                <a:solidFill>
                  <a:schemeClr val="bg1"/>
                </a:solidFill>
              </a:rPr>
              <a:t>Welche Fahrzeuge dürfen damit bewegt werden?</a:t>
            </a:r>
            <a:endParaRPr lang="de-DE" dirty="0">
              <a:solidFill>
                <a:schemeClr val="bg1"/>
              </a:solidFill>
            </a:endParaRPr>
          </a:p>
          <a:p>
            <a:r>
              <a:rPr lang="de-DE" dirty="0">
                <a:solidFill>
                  <a:schemeClr val="bg1"/>
                </a:solidFill>
              </a:rPr>
              <a:t>Die Führerscheinklasse AM ist die „kleinste“ aller Führerscheinklassen überhaupt. Damit dürfen „leichte Zweiräder“ mit einer Höchstgeschwindigkeit von 45 km/h und einer maximalen Nutzleistung von 4 kW bewegt werden. Der Hubraum ist auf 50 cm</a:t>
            </a:r>
            <a:r>
              <a:rPr lang="de-DE" baseline="30000" dirty="0">
                <a:solidFill>
                  <a:schemeClr val="bg1"/>
                </a:solidFill>
              </a:rPr>
              <a:t>3</a:t>
            </a:r>
            <a:r>
              <a:rPr lang="de-DE" dirty="0">
                <a:solidFill>
                  <a:schemeClr val="bg1"/>
                </a:solidFill>
              </a:rPr>
              <a:t> begrenzt. Es handelt sich also um die klassischen Mopeds oder S-</a:t>
            </a:r>
            <a:r>
              <a:rPr lang="de-DE" dirty="0" err="1">
                <a:solidFill>
                  <a:schemeClr val="bg1"/>
                </a:solidFill>
              </a:rPr>
              <a:t>Pedelecs</a:t>
            </a:r>
            <a:r>
              <a:rPr lang="de-DE" dirty="0">
                <a:solidFill>
                  <a:schemeClr val="bg1"/>
                </a:solidFill>
              </a:rPr>
              <a:t>. </a:t>
            </a:r>
          </a:p>
          <a:p>
            <a:r>
              <a:rPr lang="de-DE" dirty="0">
                <a:solidFill>
                  <a:schemeClr val="bg1"/>
                </a:solidFill>
              </a:rPr>
              <a:t>Bis Januar 2013 gab es eine eigene Klasse S für Leichtkraftfahrzeuge, vielerorts auch als </a:t>
            </a:r>
            <a:r>
              <a:rPr lang="de-DE" dirty="0" err="1">
                <a:solidFill>
                  <a:schemeClr val="bg1"/>
                </a:solidFill>
              </a:rPr>
              <a:t>Mopedautos</a:t>
            </a:r>
            <a:r>
              <a:rPr lang="de-DE" dirty="0">
                <a:solidFill>
                  <a:schemeClr val="bg1"/>
                </a:solidFill>
              </a:rPr>
              <a:t> bekannt. Diese haben die Gesetzgeber in die damalige Klasse M, also die heutige Klasse AM, integriert.</a:t>
            </a:r>
          </a:p>
        </p:txBody>
      </p:sp>
      <p:pic>
        <p:nvPicPr>
          <p:cNvPr id="6" name="Grafik 5">
            <a:extLst>
              <a:ext uri="{FF2B5EF4-FFF2-40B4-BE49-F238E27FC236}">
                <a16:creationId xmlns:a16="http://schemas.microsoft.com/office/drawing/2014/main" id="{56AB83D9-5BA7-B748-91B7-5B1B4BA232CA}"/>
              </a:ext>
            </a:extLst>
          </p:cNvPr>
          <p:cNvPicPr>
            <a:picLocks noChangeAspect="1"/>
          </p:cNvPicPr>
          <p:nvPr/>
        </p:nvPicPr>
        <p:blipFill>
          <a:blip r:embed="rId3"/>
          <a:stretch>
            <a:fillRect/>
          </a:stretch>
        </p:blipFill>
        <p:spPr>
          <a:xfrm>
            <a:off x="7440083" y="342865"/>
            <a:ext cx="1385165" cy="1385165"/>
          </a:xfrm>
          <a:prstGeom prst="rect">
            <a:avLst/>
          </a:prstGeom>
        </p:spPr>
      </p:pic>
    </p:spTree>
    <p:extLst>
      <p:ext uri="{BB962C8B-B14F-4D97-AF65-F5344CB8AC3E}">
        <p14:creationId xmlns:p14="http://schemas.microsoft.com/office/powerpoint/2010/main" val="3227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13">
            <a:extLst>
              <a:ext uri="{FF2B5EF4-FFF2-40B4-BE49-F238E27FC236}">
                <a16:creationId xmlns:a16="http://schemas.microsoft.com/office/drawing/2014/main" id="{4369CF82-2326-0945-8BB0-24451C8E644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162000" y="1223111"/>
            <a:ext cx="1617181" cy="2851308"/>
          </a:xfrm>
        </p:spPr>
      </p:pic>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E5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Die Führerscheinklasse AM:</a:t>
            </a:r>
            <a:br>
              <a:rPr lang="de-DE" dirty="0"/>
            </a:br>
            <a:r>
              <a:rPr lang="de-DE" dirty="0"/>
              <a:t>Wer darf diese Führerscheinprüfung ablegen?</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48</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7" y="1223111"/>
            <a:ext cx="5976280" cy="2851308"/>
          </a:xfrm>
        </p:spPr>
        <p:txBody>
          <a:bodyPr anchor="ctr">
            <a:normAutofit/>
          </a:bodyPr>
          <a:lstStyle/>
          <a:p>
            <a:r>
              <a:rPr lang="de-DE" dirty="0">
                <a:solidFill>
                  <a:schemeClr val="bg1"/>
                </a:solidFill>
              </a:rPr>
              <a:t>Für viele junge Leute von mindestens 16 – in einigen Bundesländern sogar ab </a:t>
            </a:r>
            <a:br>
              <a:rPr lang="de-DE" dirty="0">
                <a:solidFill>
                  <a:schemeClr val="bg1"/>
                </a:solidFill>
              </a:rPr>
            </a:br>
            <a:r>
              <a:rPr lang="de-DE" dirty="0">
                <a:solidFill>
                  <a:schemeClr val="bg1"/>
                </a:solidFill>
              </a:rPr>
              <a:t>15 – aber noch nicht 18 Jahren ist die Führerscheinklasse AM gleichbedeutend </a:t>
            </a:r>
            <a:br>
              <a:rPr lang="de-DE" dirty="0">
                <a:solidFill>
                  <a:schemeClr val="bg1"/>
                </a:solidFill>
              </a:rPr>
            </a:br>
            <a:r>
              <a:rPr lang="de-DE" dirty="0">
                <a:solidFill>
                  <a:schemeClr val="bg1"/>
                </a:solidFill>
              </a:rPr>
              <a:t>mit der „ersten großen Freiheit“. Mit der Erlaubnis, motorisierte Kleinkrafträder (Mopeds) zu bewegen, sind sie unabhängig und können über ihre Zeit und ihre Mobilität selbst bestimmen. </a:t>
            </a:r>
          </a:p>
        </p:txBody>
      </p:sp>
      <p:pic>
        <p:nvPicPr>
          <p:cNvPr id="6" name="Grafik 5">
            <a:extLst>
              <a:ext uri="{FF2B5EF4-FFF2-40B4-BE49-F238E27FC236}">
                <a16:creationId xmlns:a16="http://schemas.microsoft.com/office/drawing/2014/main" id="{56AB83D9-5BA7-B748-91B7-5B1B4BA232CA}"/>
              </a:ext>
            </a:extLst>
          </p:cNvPr>
          <p:cNvPicPr>
            <a:picLocks noChangeAspect="1"/>
          </p:cNvPicPr>
          <p:nvPr/>
        </p:nvPicPr>
        <p:blipFill>
          <a:blip r:embed="rId3"/>
          <a:stretch>
            <a:fillRect/>
          </a:stretch>
        </p:blipFill>
        <p:spPr>
          <a:xfrm>
            <a:off x="7440083" y="342865"/>
            <a:ext cx="1385165" cy="1385165"/>
          </a:xfrm>
          <a:prstGeom prst="rect">
            <a:avLst/>
          </a:prstGeom>
        </p:spPr>
      </p:pic>
    </p:spTree>
    <p:extLst>
      <p:ext uri="{BB962C8B-B14F-4D97-AF65-F5344CB8AC3E}">
        <p14:creationId xmlns:p14="http://schemas.microsoft.com/office/powerpoint/2010/main" val="366579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13">
            <a:extLst>
              <a:ext uri="{FF2B5EF4-FFF2-40B4-BE49-F238E27FC236}">
                <a16:creationId xmlns:a16="http://schemas.microsoft.com/office/drawing/2014/main" id="{4369CF82-2326-0945-8BB0-24451C8E644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162000" y="1223111"/>
            <a:ext cx="1617181" cy="2851308"/>
          </a:xfrm>
        </p:spPr>
      </p:pic>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E5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Die Führerscheinklasse AM:</a:t>
            </a:r>
            <a:br>
              <a:rPr lang="de-DE" dirty="0"/>
            </a:br>
            <a:r>
              <a:rPr lang="de-DE" dirty="0"/>
              <a:t>Wie sieht die Prüfung dafür aus?</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49</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7" y="1223111"/>
            <a:ext cx="5976280" cy="2851308"/>
          </a:xfrm>
        </p:spPr>
        <p:txBody>
          <a:bodyPr anchor="ctr">
            <a:normAutofit/>
          </a:bodyPr>
          <a:lstStyle/>
          <a:p>
            <a:pPr marL="171450" indent="-171450">
              <a:buFont typeface="Arial" panose="020B0604020202020204" pitchFamily="34" charset="0"/>
              <a:buChar char="•"/>
            </a:pPr>
            <a:r>
              <a:rPr lang="de-DE" dirty="0">
                <a:solidFill>
                  <a:schemeClr val="bg1"/>
                </a:solidFill>
              </a:rPr>
              <a:t>Für die Ausbildung zur Fahrerlaubnis AM sind mindestens zwölf Doppelstunden abzuleisten, die sich mit allgemeinem Grundstoff beschäftigen. </a:t>
            </a:r>
          </a:p>
          <a:p>
            <a:pPr marL="171450" indent="-171450">
              <a:buFont typeface="Arial" panose="020B0604020202020204" pitchFamily="34" charset="0"/>
              <a:buChar char="•"/>
            </a:pPr>
            <a:r>
              <a:rPr lang="de-DE" dirty="0">
                <a:solidFill>
                  <a:schemeClr val="bg1"/>
                </a:solidFill>
              </a:rPr>
              <a:t>Ergänzend sind zwei Unterrichtseinheiten speziell der Fahrzeugklasse gewidmet. Eine theoretische Prüfung ist Pflicht. </a:t>
            </a:r>
          </a:p>
          <a:p>
            <a:pPr marL="171450" indent="-171450">
              <a:buFont typeface="Arial" panose="020B0604020202020204" pitchFamily="34" charset="0"/>
              <a:buChar char="•"/>
            </a:pPr>
            <a:r>
              <a:rPr lang="de-DE" dirty="0">
                <a:solidFill>
                  <a:schemeClr val="bg1"/>
                </a:solidFill>
              </a:rPr>
              <a:t>Für die Praxisausbildung gibt es keine festgelegte Zeitauflage. Ziel ist das Bestehen der praktischen Prüfung, in der die Fahrzeugbeherrschung, also Anfahren und Bremsvorgänge, Ausweichen sowie das allgemeine Fahren im Straßenverkehr überprüft werden.</a:t>
            </a:r>
          </a:p>
        </p:txBody>
      </p:sp>
      <p:pic>
        <p:nvPicPr>
          <p:cNvPr id="6" name="Grafik 5">
            <a:extLst>
              <a:ext uri="{FF2B5EF4-FFF2-40B4-BE49-F238E27FC236}">
                <a16:creationId xmlns:a16="http://schemas.microsoft.com/office/drawing/2014/main" id="{56AB83D9-5BA7-B748-91B7-5B1B4BA232CA}"/>
              </a:ext>
            </a:extLst>
          </p:cNvPr>
          <p:cNvPicPr>
            <a:picLocks noChangeAspect="1"/>
          </p:cNvPicPr>
          <p:nvPr/>
        </p:nvPicPr>
        <p:blipFill>
          <a:blip r:embed="rId3"/>
          <a:stretch>
            <a:fillRect/>
          </a:stretch>
        </p:blipFill>
        <p:spPr>
          <a:xfrm>
            <a:off x="7440083" y="342865"/>
            <a:ext cx="1385165" cy="1385165"/>
          </a:xfrm>
          <a:prstGeom prst="rect">
            <a:avLst/>
          </a:prstGeom>
        </p:spPr>
      </p:pic>
    </p:spTree>
    <p:extLst>
      <p:ext uri="{BB962C8B-B14F-4D97-AF65-F5344CB8AC3E}">
        <p14:creationId xmlns:p14="http://schemas.microsoft.com/office/powerpoint/2010/main" val="321514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307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br>
              <a:rPr lang="de-DE" dirty="0"/>
            </a:br>
            <a:r>
              <a:rPr lang="de-DE" dirty="0"/>
              <a:t>Zweirädrige Roller &amp; tretunterstützte Zweiräder </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5</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6" y="1462587"/>
            <a:ext cx="6173973" cy="2372434"/>
          </a:xfrm>
        </p:spPr>
        <p:txBody>
          <a:bodyPr anchor="ctr"/>
          <a:lstStyle/>
          <a:p>
            <a:r>
              <a:rPr lang="de-DE" dirty="0">
                <a:solidFill>
                  <a:schemeClr val="bg1"/>
                </a:solidFill>
              </a:rPr>
              <a:t>Zu den elektrisch betriebenen Kleinstfahrzeugen, oder kurz „</a:t>
            </a:r>
            <a:r>
              <a:rPr lang="de-DE" dirty="0" err="1">
                <a:solidFill>
                  <a:schemeClr val="bg1"/>
                </a:solidFill>
              </a:rPr>
              <a:t>Elektrokleinstfahrzeugen</a:t>
            </a:r>
            <a:r>
              <a:rPr lang="de-DE" dirty="0">
                <a:solidFill>
                  <a:schemeClr val="bg1"/>
                </a:solidFill>
              </a:rPr>
              <a:t>“, gehören zweirädrige Roller (E-</a:t>
            </a:r>
            <a:r>
              <a:rPr lang="de-DE" dirty="0" err="1">
                <a:solidFill>
                  <a:schemeClr val="bg1"/>
                </a:solidFill>
              </a:rPr>
              <a:t>Scooter</a:t>
            </a:r>
            <a:r>
              <a:rPr lang="de-DE" dirty="0">
                <a:solidFill>
                  <a:schemeClr val="bg1"/>
                </a:solidFill>
              </a:rPr>
              <a:t>) und </a:t>
            </a:r>
            <a:r>
              <a:rPr lang="de-DE" dirty="0" err="1">
                <a:solidFill>
                  <a:schemeClr val="bg1"/>
                </a:solidFill>
              </a:rPr>
              <a:t>Segways</a:t>
            </a:r>
            <a:r>
              <a:rPr lang="de-DE" dirty="0">
                <a:solidFill>
                  <a:schemeClr val="bg1"/>
                </a:solidFill>
              </a:rPr>
              <a:t>. Hinzu kommen noch </a:t>
            </a:r>
            <a:r>
              <a:rPr lang="de-DE" dirty="0" err="1">
                <a:solidFill>
                  <a:schemeClr val="bg1"/>
                </a:solidFill>
              </a:rPr>
              <a:t>Pedelecs</a:t>
            </a:r>
            <a:r>
              <a:rPr lang="de-DE" dirty="0">
                <a:solidFill>
                  <a:schemeClr val="bg1"/>
                </a:solidFill>
              </a:rPr>
              <a:t>. Um den aktuellsten Verordnungen zu entsprechen, müssen diese Fahrzeuge bestimmte Voraussetzungen erfüllen, um im öffentlichen Straßenverkehr eingesetzt werden zu dürfen.</a:t>
            </a:r>
          </a:p>
          <a:p>
            <a:endParaRPr lang="de-DE" dirty="0">
              <a:solidFill>
                <a:schemeClr val="bg1"/>
              </a:solidFill>
            </a:endParaRPr>
          </a:p>
        </p:txBody>
      </p:sp>
      <p:pic>
        <p:nvPicPr>
          <p:cNvPr id="17" name="Grafik 16">
            <a:extLst>
              <a:ext uri="{FF2B5EF4-FFF2-40B4-BE49-F238E27FC236}">
                <a16:creationId xmlns:a16="http://schemas.microsoft.com/office/drawing/2014/main" id="{D9C8E35D-FB31-E74E-93DC-8D6E5A4E7328}"/>
              </a:ext>
            </a:extLst>
          </p:cNvPr>
          <p:cNvPicPr>
            <a:picLocks noChangeAspect="1"/>
          </p:cNvPicPr>
          <p:nvPr/>
        </p:nvPicPr>
        <p:blipFill>
          <a:blip r:embed="rId2"/>
          <a:stretch>
            <a:fillRect/>
          </a:stretch>
        </p:blipFill>
        <p:spPr>
          <a:xfrm>
            <a:off x="9217048" y="2799592"/>
            <a:ext cx="3354968" cy="1093550"/>
          </a:xfrm>
          <a:prstGeom prst="rect">
            <a:avLst/>
          </a:prstGeom>
        </p:spPr>
      </p:pic>
      <p:pic>
        <p:nvPicPr>
          <p:cNvPr id="7" name="Grafik 6">
            <a:extLst>
              <a:ext uri="{FF2B5EF4-FFF2-40B4-BE49-F238E27FC236}">
                <a16:creationId xmlns:a16="http://schemas.microsoft.com/office/drawing/2014/main" id="{AB8A08DF-7668-A149-AF98-C896C3D6BA0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224" y="1597938"/>
            <a:ext cx="1130595" cy="1093550"/>
          </a:xfrm>
          <a:prstGeom prst="rect">
            <a:avLst/>
          </a:prstGeom>
        </p:spPr>
      </p:pic>
      <p:pic>
        <p:nvPicPr>
          <p:cNvPr id="9" name="Grafik 8">
            <a:extLst>
              <a:ext uri="{FF2B5EF4-FFF2-40B4-BE49-F238E27FC236}">
                <a16:creationId xmlns:a16="http://schemas.microsoft.com/office/drawing/2014/main" id="{C509B8DD-359C-1146-9DC9-50E39FA5377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18337" y="2525884"/>
            <a:ext cx="1430965" cy="1428229"/>
          </a:xfrm>
          <a:prstGeom prst="rect">
            <a:avLst/>
          </a:prstGeom>
        </p:spPr>
      </p:pic>
      <p:pic>
        <p:nvPicPr>
          <p:cNvPr id="10" name="Grafik 9">
            <a:extLst>
              <a:ext uri="{FF2B5EF4-FFF2-40B4-BE49-F238E27FC236}">
                <a16:creationId xmlns:a16="http://schemas.microsoft.com/office/drawing/2014/main" id="{985E3D8D-6DC9-464F-8F9B-2DBDC6FF712B}"/>
              </a:ext>
            </a:extLst>
          </p:cNvPr>
          <p:cNvPicPr>
            <a:picLocks noChangeAspect="1"/>
          </p:cNvPicPr>
          <p:nvPr/>
        </p:nvPicPr>
        <p:blipFill rotWithShape="1">
          <a:blip r:embed="rId5">
            <a:extLst>
              <a:ext uri="{28A0092B-C50C-407E-A947-70E740481C1C}">
                <a14:useLocalDpi xmlns:a14="http://schemas.microsoft.com/office/drawing/2010/main"/>
              </a:ext>
            </a:extLst>
          </a:blip>
          <a:srcRect r="-1486"/>
          <a:stretch/>
        </p:blipFill>
        <p:spPr>
          <a:xfrm>
            <a:off x="859008" y="1152366"/>
            <a:ext cx="647492" cy="620441"/>
          </a:xfrm>
          <a:prstGeom prst="rect">
            <a:avLst/>
          </a:prstGeom>
        </p:spPr>
      </p:pic>
    </p:spTree>
    <p:extLst>
      <p:ext uri="{BB962C8B-B14F-4D97-AF65-F5344CB8AC3E}">
        <p14:creationId xmlns:p14="http://schemas.microsoft.com/office/powerpoint/2010/main" val="426752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60339" y="214801"/>
            <a:ext cx="8822794" cy="3859618"/>
          </a:xfrm>
          <a:prstGeom prst="rect">
            <a:avLst/>
          </a:prstGeom>
          <a:solidFill>
            <a:srgbClr val="E5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3564994" cy="718200"/>
          </a:xfrm>
        </p:spPr>
        <p:txBody>
          <a:bodyPr/>
          <a:lstStyle/>
          <a:p>
            <a:r>
              <a:rPr lang="de-DE" dirty="0">
                <a:solidFill>
                  <a:schemeClr val="bg1"/>
                </a:solidFill>
              </a:rPr>
              <a:t>Führerscheinklassen im Überblick</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50</a:t>
            </a:fld>
            <a:endParaRPr lang="de-DE" dirty="0"/>
          </a:p>
        </p:txBody>
      </p:sp>
      <p:graphicFrame>
        <p:nvGraphicFramePr>
          <p:cNvPr id="15" name="Tabelle 15">
            <a:extLst>
              <a:ext uri="{FF2B5EF4-FFF2-40B4-BE49-F238E27FC236}">
                <a16:creationId xmlns:a16="http://schemas.microsoft.com/office/drawing/2014/main" id="{F0E47FE1-C233-D744-8D64-8D83529B1221}"/>
              </a:ext>
            </a:extLst>
          </p:cNvPr>
          <p:cNvGraphicFramePr>
            <a:graphicFrameLocks noGrp="1"/>
          </p:cNvGraphicFramePr>
          <p:nvPr>
            <p:extLst>
              <p:ext uri="{D42A27DB-BD31-4B8C-83A1-F6EECF244321}">
                <p14:modId xmlns:p14="http://schemas.microsoft.com/office/powerpoint/2010/main" val="1049606252"/>
              </p:ext>
            </p:extLst>
          </p:nvPr>
        </p:nvGraphicFramePr>
        <p:xfrm>
          <a:off x="352620" y="1403192"/>
          <a:ext cx="4117781" cy="2449143"/>
        </p:xfrm>
        <a:graphic>
          <a:graphicData uri="http://schemas.openxmlformats.org/drawingml/2006/table">
            <a:tbl>
              <a:tblPr firstRow="1" bandRow="1">
                <a:tableStyleId>{C4B1156A-380E-4F78-BDF5-A606A8083BF9}</a:tableStyleId>
              </a:tblPr>
              <a:tblGrid>
                <a:gridCol w="551302">
                  <a:extLst>
                    <a:ext uri="{9D8B030D-6E8A-4147-A177-3AD203B41FA5}">
                      <a16:colId xmlns:a16="http://schemas.microsoft.com/office/drawing/2014/main" val="3643189157"/>
                    </a:ext>
                  </a:extLst>
                </a:gridCol>
                <a:gridCol w="3566479">
                  <a:extLst>
                    <a:ext uri="{9D8B030D-6E8A-4147-A177-3AD203B41FA5}">
                      <a16:colId xmlns:a16="http://schemas.microsoft.com/office/drawing/2014/main" val="3430321929"/>
                    </a:ext>
                  </a:extLst>
                </a:gridCol>
              </a:tblGrid>
              <a:tr h="272127">
                <a:tc>
                  <a:txBody>
                    <a:bodyPr/>
                    <a:lstStyle/>
                    <a:p>
                      <a:r>
                        <a:rPr lang="de-DE" sz="1200" b="0" dirty="0"/>
                        <a:t>B</a:t>
                      </a:r>
                    </a:p>
                  </a:txBody>
                  <a:tcPr marL="79145" marR="79145" marT="39573" marB="3957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b="0" kern="1200" dirty="0">
                          <a:solidFill>
                            <a:schemeClr val="dk1"/>
                          </a:solidFill>
                          <a:effectLst/>
                          <a:latin typeface="+mn-lt"/>
                          <a:ea typeface="+mn-ea"/>
                          <a:cs typeface="+mn-cs"/>
                        </a:rPr>
                        <a:t>klassischer Autoführerschein</a:t>
                      </a:r>
                    </a:p>
                  </a:txBody>
                  <a:tcPr marL="79145" marR="79145" marT="39573" marB="39573"/>
                </a:tc>
                <a:extLst>
                  <a:ext uri="{0D108BD9-81ED-4DB2-BD59-A6C34878D82A}">
                    <a16:rowId xmlns:a16="http://schemas.microsoft.com/office/drawing/2014/main" val="464193497"/>
                  </a:ext>
                </a:extLst>
              </a:tr>
              <a:tr h="272127">
                <a:tc>
                  <a:txBody>
                    <a:bodyPr/>
                    <a:lstStyle/>
                    <a:p>
                      <a:r>
                        <a:rPr lang="de-DE" sz="1200" dirty="0"/>
                        <a:t>B17</a:t>
                      </a:r>
                    </a:p>
                  </a:txBody>
                  <a:tcPr marL="79145" marR="79145" marT="39573" marB="3957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kern="1200" dirty="0">
                          <a:solidFill>
                            <a:schemeClr val="dk1"/>
                          </a:solidFill>
                          <a:effectLst/>
                          <a:latin typeface="+mn-lt"/>
                          <a:ea typeface="+mn-ea"/>
                          <a:cs typeface="+mn-cs"/>
                        </a:rPr>
                        <a:t>Begleitetes Fahren ab 17</a:t>
                      </a:r>
                    </a:p>
                  </a:txBody>
                  <a:tcPr marL="79145" marR="79145" marT="39573" marB="39573"/>
                </a:tc>
                <a:extLst>
                  <a:ext uri="{0D108BD9-81ED-4DB2-BD59-A6C34878D82A}">
                    <a16:rowId xmlns:a16="http://schemas.microsoft.com/office/drawing/2014/main" val="1196101424"/>
                  </a:ext>
                </a:extLst>
              </a:tr>
              <a:tr h="272127">
                <a:tc>
                  <a:txBody>
                    <a:bodyPr/>
                    <a:lstStyle/>
                    <a:p>
                      <a:r>
                        <a:rPr lang="de-DE" sz="1200" dirty="0"/>
                        <a:t>B96</a:t>
                      </a:r>
                    </a:p>
                  </a:txBody>
                  <a:tcPr marL="79145" marR="79145" marT="39573" marB="3957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kern="1200" dirty="0">
                          <a:solidFill>
                            <a:schemeClr val="dk1"/>
                          </a:solidFill>
                          <a:effectLst/>
                          <a:latin typeface="+mn-lt"/>
                          <a:ea typeface="+mn-ea"/>
                          <a:cs typeface="+mn-cs"/>
                        </a:rPr>
                        <a:t>Pkw &amp; schwerer Anhänger, gesamt max. 4.250 kg</a:t>
                      </a:r>
                    </a:p>
                  </a:txBody>
                  <a:tcPr marL="79145" marR="79145" marT="39573" marB="39573"/>
                </a:tc>
                <a:extLst>
                  <a:ext uri="{0D108BD9-81ED-4DB2-BD59-A6C34878D82A}">
                    <a16:rowId xmlns:a16="http://schemas.microsoft.com/office/drawing/2014/main" val="4086107925"/>
                  </a:ext>
                </a:extLst>
              </a:tr>
              <a:tr h="272127">
                <a:tc>
                  <a:txBody>
                    <a:bodyPr/>
                    <a:lstStyle/>
                    <a:p>
                      <a:r>
                        <a:rPr lang="de-DE" sz="1200" dirty="0"/>
                        <a:t>BE</a:t>
                      </a:r>
                    </a:p>
                  </a:txBody>
                  <a:tcPr marL="79145" marR="79145" marT="39573" marB="3957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kern="1200" dirty="0">
                          <a:solidFill>
                            <a:schemeClr val="dk1"/>
                          </a:solidFill>
                          <a:effectLst/>
                          <a:latin typeface="+mn-lt"/>
                          <a:ea typeface="+mn-ea"/>
                          <a:cs typeface="+mn-cs"/>
                        </a:rPr>
                        <a:t>Pkw &amp; schwerer Anhänger mit bis zu 3,5 Tonnen</a:t>
                      </a:r>
                    </a:p>
                  </a:txBody>
                  <a:tcPr marL="79145" marR="79145" marT="39573" marB="39573"/>
                </a:tc>
                <a:extLst>
                  <a:ext uri="{0D108BD9-81ED-4DB2-BD59-A6C34878D82A}">
                    <a16:rowId xmlns:a16="http://schemas.microsoft.com/office/drawing/2014/main" val="2861024468"/>
                  </a:ext>
                </a:extLst>
              </a:tr>
              <a:tr h="272127">
                <a:tc>
                  <a:txBody>
                    <a:bodyPr/>
                    <a:lstStyle/>
                    <a:p>
                      <a:r>
                        <a:rPr lang="de-DE" sz="1200" b="1" dirty="0">
                          <a:solidFill>
                            <a:schemeClr val="bg1"/>
                          </a:solidFill>
                        </a:rPr>
                        <a:t>AM</a:t>
                      </a:r>
                    </a:p>
                  </a:txBody>
                  <a:tcPr marL="79145" marR="79145" marT="39573" marB="39573">
                    <a:solidFill>
                      <a:srgbClr val="E5792B"/>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b="1" kern="1200" dirty="0">
                          <a:solidFill>
                            <a:schemeClr val="bg1"/>
                          </a:solidFill>
                          <a:effectLst/>
                          <a:latin typeface="+mn-lt"/>
                          <a:ea typeface="+mn-ea"/>
                          <a:cs typeface="+mn-cs"/>
                        </a:rPr>
                        <a:t>Mofa, Moped, </a:t>
                      </a:r>
                      <a:r>
                        <a:rPr lang="de-DE" sz="1200" b="1" kern="1200" dirty="0" err="1">
                          <a:solidFill>
                            <a:schemeClr val="bg1"/>
                          </a:solidFill>
                          <a:effectLst/>
                          <a:latin typeface="+mn-lt"/>
                          <a:ea typeface="+mn-ea"/>
                          <a:cs typeface="+mn-cs"/>
                        </a:rPr>
                        <a:t>Mopedauto</a:t>
                      </a:r>
                      <a:endParaRPr lang="de-DE" sz="1200" kern="1200" dirty="0">
                        <a:solidFill>
                          <a:schemeClr val="bg1"/>
                        </a:solidFill>
                        <a:effectLst/>
                        <a:latin typeface="+mn-lt"/>
                        <a:ea typeface="+mn-ea"/>
                        <a:cs typeface="+mn-cs"/>
                      </a:endParaRPr>
                    </a:p>
                  </a:txBody>
                  <a:tcPr marL="79145" marR="79145" marT="39573" marB="39573">
                    <a:solidFill>
                      <a:srgbClr val="E5792B"/>
                    </a:solidFill>
                  </a:tcPr>
                </a:tc>
                <a:extLst>
                  <a:ext uri="{0D108BD9-81ED-4DB2-BD59-A6C34878D82A}">
                    <a16:rowId xmlns:a16="http://schemas.microsoft.com/office/drawing/2014/main" val="2212069268"/>
                  </a:ext>
                </a:extLst>
              </a:tr>
              <a:tr h="272127">
                <a:tc>
                  <a:txBody>
                    <a:bodyPr/>
                    <a:lstStyle/>
                    <a:p>
                      <a:r>
                        <a:rPr lang="de-DE" sz="1200" dirty="0"/>
                        <a:t>A1</a:t>
                      </a:r>
                    </a:p>
                  </a:txBody>
                  <a:tcPr marL="79145" marR="79145" marT="39573" marB="3957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kern="1200" dirty="0">
                          <a:solidFill>
                            <a:schemeClr val="dk1"/>
                          </a:solidFill>
                          <a:effectLst/>
                          <a:latin typeface="+mn-lt"/>
                          <a:ea typeface="+mn-ea"/>
                          <a:cs typeface="+mn-cs"/>
                        </a:rPr>
                        <a:t>Leichtkrafträder bis 125 cm</a:t>
                      </a:r>
                      <a:r>
                        <a:rPr lang="de-DE" sz="1200" kern="1200" baseline="30000" dirty="0">
                          <a:solidFill>
                            <a:schemeClr val="dk1"/>
                          </a:solidFill>
                          <a:effectLst/>
                          <a:latin typeface="+mn-lt"/>
                          <a:ea typeface="+mn-ea"/>
                          <a:cs typeface="+mn-cs"/>
                        </a:rPr>
                        <a:t>3</a:t>
                      </a:r>
                      <a:endParaRPr lang="de-DE" sz="1200" kern="1200" dirty="0">
                        <a:solidFill>
                          <a:schemeClr val="dk1"/>
                        </a:solidFill>
                        <a:effectLst/>
                        <a:latin typeface="+mn-lt"/>
                        <a:ea typeface="+mn-ea"/>
                        <a:cs typeface="+mn-cs"/>
                      </a:endParaRPr>
                    </a:p>
                  </a:txBody>
                  <a:tcPr marL="79145" marR="79145" marT="39573" marB="39573"/>
                </a:tc>
                <a:extLst>
                  <a:ext uri="{0D108BD9-81ED-4DB2-BD59-A6C34878D82A}">
                    <a16:rowId xmlns:a16="http://schemas.microsoft.com/office/drawing/2014/main" val="3920544884"/>
                  </a:ext>
                </a:extLst>
              </a:tr>
              <a:tr h="272127">
                <a:tc>
                  <a:txBody>
                    <a:bodyPr/>
                    <a:lstStyle/>
                    <a:p>
                      <a:r>
                        <a:rPr lang="de-DE" sz="1200" dirty="0"/>
                        <a:t>A2</a:t>
                      </a:r>
                    </a:p>
                  </a:txBody>
                  <a:tcPr marL="79145" marR="79145" marT="39573" marB="3957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kern="1200" dirty="0">
                          <a:solidFill>
                            <a:schemeClr val="dk1"/>
                          </a:solidFill>
                          <a:effectLst/>
                          <a:latin typeface="+mn-lt"/>
                          <a:ea typeface="+mn-ea"/>
                          <a:cs typeface="+mn-cs"/>
                        </a:rPr>
                        <a:t>Motorräder bis 35 kW Leistung</a:t>
                      </a:r>
                    </a:p>
                  </a:txBody>
                  <a:tcPr marL="79145" marR="79145" marT="39573" marB="39573"/>
                </a:tc>
                <a:extLst>
                  <a:ext uri="{0D108BD9-81ED-4DB2-BD59-A6C34878D82A}">
                    <a16:rowId xmlns:a16="http://schemas.microsoft.com/office/drawing/2014/main" val="4062075056"/>
                  </a:ext>
                </a:extLst>
              </a:tr>
              <a:tr h="272127">
                <a:tc>
                  <a:txBody>
                    <a:bodyPr/>
                    <a:lstStyle/>
                    <a:p>
                      <a:r>
                        <a:rPr lang="de-DE" sz="1200" dirty="0"/>
                        <a:t>A</a:t>
                      </a:r>
                    </a:p>
                  </a:txBody>
                  <a:tcPr marL="79145" marR="79145" marT="39573" marB="3957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kern="1200" dirty="0">
                          <a:solidFill>
                            <a:schemeClr val="dk1"/>
                          </a:solidFill>
                          <a:effectLst/>
                          <a:latin typeface="+mn-lt"/>
                          <a:ea typeface="+mn-ea"/>
                          <a:cs typeface="+mn-cs"/>
                        </a:rPr>
                        <a:t>alle Motorräder</a:t>
                      </a:r>
                    </a:p>
                  </a:txBody>
                  <a:tcPr marL="79145" marR="79145" marT="39573" marB="39573"/>
                </a:tc>
                <a:extLst>
                  <a:ext uri="{0D108BD9-81ED-4DB2-BD59-A6C34878D82A}">
                    <a16:rowId xmlns:a16="http://schemas.microsoft.com/office/drawing/2014/main" val="912366678"/>
                  </a:ext>
                </a:extLst>
              </a:tr>
              <a:tr h="272127">
                <a:tc>
                  <a:txBody>
                    <a:bodyPr/>
                    <a:lstStyle/>
                    <a:p>
                      <a:r>
                        <a:rPr lang="de-DE" sz="1200" dirty="0"/>
                        <a:t>C</a:t>
                      </a:r>
                    </a:p>
                  </a:txBody>
                  <a:tcPr marL="79145" marR="79145" marT="39573" marB="3957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kern="1200" dirty="0">
                          <a:solidFill>
                            <a:schemeClr val="dk1"/>
                          </a:solidFill>
                          <a:effectLst/>
                          <a:latin typeface="+mn-lt"/>
                          <a:ea typeface="+mn-ea"/>
                          <a:cs typeface="+mn-cs"/>
                        </a:rPr>
                        <a:t>alle Lkw</a:t>
                      </a:r>
                    </a:p>
                  </a:txBody>
                  <a:tcPr marL="79145" marR="79145" marT="39573" marB="39573"/>
                </a:tc>
                <a:extLst>
                  <a:ext uri="{0D108BD9-81ED-4DB2-BD59-A6C34878D82A}">
                    <a16:rowId xmlns:a16="http://schemas.microsoft.com/office/drawing/2014/main" val="937850961"/>
                  </a:ext>
                </a:extLst>
              </a:tr>
            </a:tbl>
          </a:graphicData>
        </a:graphic>
      </p:graphicFrame>
      <p:graphicFrame>
        <p:nvGraphicFramePr>
          <p:cNvPr id="16" name="Tabelle 15">
            <a:extLst>
              <a:ext uri="{FF2B5EF4-FFF2-40B4-BE49-F238E27FC236}">
                <a16:creationId xmlns:a16="http://schemas.microsoft.com/office/drawing/2014/main" id="{B7AC39C5-5B6D-4849-813C-8FB168989D68}"/>
              </a:ext>
            </a:extLst>
          </p:cNvPr>
          <p:cNvGraphicFramePr>
            <a:graphicFrameLocks noGrp="1"/>
          </p:cNvGraphicFramePr>
          <p:nvPr>
            <p:extLst>
              <p:ext uri="{D42A27DB-BD31-4B8C-83A1-F6EECF244321}">
                <p14:modId xmlns:p14="http://schemas.microsoft.com/office/powerpoint/2010/main" val="1867090400"/>
              </p:ext>
            </p:extLst>
          </p:nvPr>
        </p:nvGraphicFramePr>
        <p:xfrm>
          <a:off x="4683160" y="1403192"/>
          <a:ext cx="4062907" cy="2449143"/>
        </p:xfrm>
        <a:graphic>
          <a:graphicData uri="http://schemas.openxmlformats.org/drawingml/2006/table">
            <a:tbl>
              <a:tblPr firstRow="1" bandRow="1">
                <a:tableStyleId>{C4B1156A-380E-4F78-BDF5-A606A8083BF9}</a:tableStyleId>
              </a:tblPr>
              <a:tblGrid>
                <a:gridCol w="496428">
                  <a:extLst>
                    <a:ext uri="{9D8B030D-6E8A-4147-A177-3AD203B41FA5}">
                      <a16:colId xmlns:a16="http://schemas.microsoft.com/office/drawing/2014/main" val="3643189157"/>
                    </a:ext>
                  </a:extLst>
                </a:gridCol>
                <a:gridCol w="3566479">
                  <a:extLst>
                    <a:ext uri="{9D8B030D-6E8A-4147-A177-3AD203B41FA5}">
                      <a16:colId xmlns:a16="http://schemas.microsoft.com/office/drawing/2014/main" val="3430321929"/>
                    </a:ext>
                  </a:extLst>
                </a:gridCol>
              </a:tblGrid>
              <a:tr h="272127">
                <a:tc>
                  <a:txBody>
                    <a:bodyPr/>
                    <a:lstStyle/>
                    <a:p>
                      <a:r>
                        <a:rPr lang="de-DE" sz="1200" b="0"/>
                        <a:t>C1</a:t>
                      </a:r>
                      <a:endParaRPr lang="de-DE" sz="1200" b="0" dirty="0"/>
                    </a:p>
                  </a:txBody>
                  <a:tcPr marL="79145" marR="79145" marT="39573" marB="39573"/>
                </a:tc>
                <a:tc>
                  <a:txBody>
                    <a:bodyPr/>
                    <a:lstStyle/>
                    <a:p>
                      <a:r>
                        <a:rPr lang="de-DE" sz="1200" b="0" kern="1200">
                          <a:solidFill>
                            <a:schemeClr val="dk1"/>
                          </a:solidFill>
                          <a:effectLst/>
                          <a:latin typeface="+mn-lt"/>
                          <a:ea typeface="+mn-ea"/>
                          <a:cs typeface="+mn-cs"/>
                        </a:rPr>
                        <a:t>Lkw bis 7,5 Tonnen</a:t>
                      </a:r>
                      <a:endParaRPr lang="de-DE" sz="1200" b="0" kern="1200" dirty="0">
                        <a:solidFill>
                          <a:schemeClr val="dk1"/>
                        </a:solidFill>
                        <a:effectLst/>
                        <a:latin typeface="+mn-lt"/>
                        <a:ea typeface="+mn-ea"/>
                        <a:cs typeface="+mn-cs"/>
                      </a:endParaRPr>
                    </a:p>
                  </a:txBody>
                  <a:tcPr marL="79145" marR="79145" marT="39573" marB="39573"/>
                </a:tc>
                <a:extLst>
                  <a:ext uri="{0D108BD9-81ED-4DB2-BD59-A6C34878D82A}">
                    <a16:rowId xmlns:a16="http://schemas.microsoft.com/office/drawing/2014/main" val="464193497"/>
                  </a:ext>
                </a:extLst>
              </a:tr>
              <a:tr h="272127">
                <a:tc>
                  <a:txBody>
                    <a:bodyPr/>
                    <a:lstStyle/>
                    <a:p>
                      <a:r>
                        <a:rPr lang="de-DE" sz="1200" b="0"/>
                        <a:t>C1E</a:t>
                      </a:r>
                      <a:endParaRPr lang="de-DE" sz="1200" b="0" dirty="0"/>
                    </a:p>
                  </a:txBody>
                  <a:tcPr marL="79145" marR="79145" marT="39573" marB="39573"/>
                </a:tc>
                <a:tc>
                  <a:txBody>
                    <a:bodyPr/>
                    <a:lstStyle/>
                    <a:p>
                      <a:r>
                        <a:rPr lang="de-DE" sz="1200" b="0" kern="1200">
                          <a:solidFill>
                            <a:schemeClr val="dk1"/>
                          </a:solidFill>
                          <a:effectLst/>
                          <a:latin typeface="+mn-lt"/>
                          <a:ea typeface="+mn-ea"/>
                          <a:cs typeface="+mn-cs"/>
                        </a:rPr>
                        <a:t>C1-Lkw &amp; Anhänger über 750 kg</a:t>
                      </a:r>
                      <a:endParaRPr lang="de-DE" sz="1200" b="0" kern="1200" dirty="0">
                        <a:solidFill>
                          <a:schemeClr val="dk1"/>
                        </a:solidFill>
                        <a:effectLst/>
                        <a:latin typeface="+mn-lt"/>
                        <a:ea typeface="+mn-ea"/>
                        <a:cs typeface="+mn-cs"/>
                      </a:endParaRPr>
                    </a:p>
                  </a:txBody>
                  <a:tcPr marL="79145" marR="79145" marT="39573" marB="39573"/>
                </a:tc>
                <a:extLst>
                  <a:ext uri="{0D108BD9-81ED-4DB2-BD59-A6C34878D82A}">
                    <a16:rowId xmlns:a16="http://schemas.microsoft.com/office/drawing/2014/main" val="1196101424"/>
                  </a:ext>
                </a:extLst>
              </a:tr>
              <a:tr h="272127">
                <a:tc>
                  <a:txBody>
                    <a:bodyPr/>
                    <a:lstStyle/>
                    <a:p>
                      <a:r>
                        <a:rPr lang="de-DE" sz="1200" b="0"/>
                        <a:t>CE</a:t>
                      </a:r>
                      <a:endParaRPr lang="de-DE" sz="1200" b="0" dirty="0"/>
                    </a:p>
                  </a:txBody>
                  <a:tcPr marL="79145" marR="79145" marT="39573" marB="39573"/>
                </a:tc>
                <a:tc>
                  <a:txBody>
                    <a:bodyPr/>
                    <a:lstStyle/>
                    <a:p>
                      <a:r>
                        <a:rPr lang="de-DE" sz="1200" b="0" kern="1200">
                          <a:solidFill>
                            <a:schemeClr val="dk1"/>
                          </a:solidFill>
                          <a:effectLst/>
                          <a:latin typeface="+mn-lt"/>
                          <a:ea typeface="+mn-ea"/>
                          <a:cs typeface="+mn-cs"/>
                        </a:rPr>
                        <a:t>C-Lkw &amp; Anhänger über 750 kg</a:t>
                      </a:r>
                      <a:endParaRPr lang="de-DE" sz="1200" b="0" kern="1200" dirty="0">
                        <a:solidFill>
                          <a:schemeClr val="dk1"/>
                        </a:solidFill>
                        <a:effectLst/>
                        <a:latin typeface="+mn-lt"/>
                        <a:ea typeface="+mn-ea"/>
                        <a:cs typeface="+mn-cs"/>
                      </a:endParaRPr>
                    </a:p>
                  </a:txBody>
                  <a:tcPr marL="79145" marR="79145" marT="39573" marB="39573"/>
                </a:tc>
                <a:extLst>
                  <a:ext uri="{0D108BD9-81ED-4DB2-BD59-A6C34878D82A}">
                    <a16:rowId xmlns:a16="http://schemas.microsoft.com/office/drawing/2014/main" val="4086107925"/>
                  </a:ext>
                </a:extLst>
              </a:tr>
              <a:tr h="272127">
                <a:tc>
                  <a:txBody>
                    <a:bodyPr/>
                    <a:lstStyle/>
                    <a:p>
                      <a:r>
                        <a:rPr lang="de-DE" sz="1200" b="0"/>
                        <a:t>D</a:t>
                      </a:r>
                      <a:endParaRPr lang="de-DE" sz="1200" b="0" dirty="0"/>
                    </a:p>
                  </a:txBody>
                  <a:tcPr marL="79145" marR="79145" marT="39573" marB="39573"/>
                </a:tc>
                <a:tc>
                  <a:txBody>
                    <a:bodyPr/>
                    <a:lstStyle/>
                    <a:p>
                      <a:r>
                        <a:rPr lang="de-DE" sz="1200" b="0" kern="1200">
                          <a:solidFill>
                            <a:schemeClr val="dk1"/>
                          </a:solidFill>
                          <a:effectLst/>
                          <a:latin typeface="+mn-lt"/>
                          <a:ea typeface="+mn-ea"/>
                          <a:cs typeface="+mn-cs"/>
                        </a:rPr>
                        <a:t>großer Bus</a:t>
                      </a:r>
                      <a:endParaRPr lang="de-DE" sz="1200" b="0" kern="1200" dirty="0">
                        <a:solidFill>
                          <a:schemeClr val="dk1"/>
                        </a:solidFill>
                        <a:effectLst/>
                        <a:latin typeface="+mn-lt"/>
                        <a:ea typeface="+mn-ea"/>
                        <a:cs typeface="+mn-cs"/>
                      </a:endParaRPr>
                    </a:p>
                  </a:txBody>
                  <a:tcPr marL="79145" marR="79145" marT="39573" marB="39573"/>
                </a:tc>
                <a:extLst>
                  <a:ext uri="{0D108BD9-81ED-4DB2-BD59-A6C34878D82A}">
                    <a16:rowId xmlns:a16="http://schemas.microsoft.com/office/drawing/2014/main" val="2861024468"/>
                  </a:ext>
                </a:extLst>
              </a:tr>
              <a:tr h="272127">
                <a:tc>
                  <a:txBody>
                    <a:bodyPr/>
                    <a:lstStyle/>
                    <a:p>
                      <a:r>
                        <a:rPr lang="de-DE" sz="1200" b="0"/>
                        <a:t>D1</a:t>
                      </a:r>
                      <a:endParaRPr lang="de-DE" sz="1200" b="0" dirty="0"/>
                    </a:p>
                  </a:txBody>
                  <a:tcPr marL="79145" marR="79145" marT="39573" marB="39573"/>
                </a:tc>
                <a:tc>
                  <a:txBody>
                    <a:bodyPr/>
                    <a:lstStyle/>
                    <a:p>
                      <a:r>
                        <a:rPr lang="de-DE" sz="1200" b="0" kern="1200">
                          <a:solidFill>
                            <a:schemeClr val="dk1"/>
                          </a:solidFill>
                          <a:effectLst/>
                          <a:latin typeface="+mn-lt"/>
                          <a:ea typeface="+mn-ea"/>
                          <a:cs typeface="+mn-cs"/>
                        </a:rPr>
                        <a:t>kleiner Bus</a:t>
                      </a:r>
                      <a:endParaRPr lang="de-DE" sz="1200" b="0" kern="1200" dirty="0">
                        <a:solidFill>
                          <a:schemeClr val="dk1"/>
                        </a:solidFill>
                        <a:effectLst/>
                        <a:latin typeface="+mn-lt"/>
                        <a:ea typeface="+mn-ea"/>
                        <a:cs typeface="+mn-cs"/>
                      </a:endParaRPr>
                    </a:p>
                  </a:txBody>
                  <a:tcPr marL="79145" marR="79145" marT="39573" marB="39573"/>
                </a:tc>
                <a:extLst>
                  <a:ext uri="{0D108BD9-81ED-4DB2-BD59-A6C34878D82A}">
                    <a16:rowId xmlns:a16="http://schemas.microsoft.com/office/drawing/2014/main" val="2212069268"/>
                  </a:ext>
                </a:extLst>
              </a:tr>
              <a:tr h="272127">
                <a:tc>
                  <a:txBody>
                    <a:bodyPr/>
                    <a:lstStyle/>
                    <a:p>
                      <a:r>
                        <a:rPr lang="de-DE" sz="1200" b="0"/>
                        <a:t>D1E</a:t>
                      </a:r>
                      <a:endParaRPr lang="de-DE" sz="1200" b="0" dirty="0"/>
                    </a:p>
                  </a:txBody>
                  <a:tcPr marL="79145" marR="79145" marT="39573" marB="39573"/>
                </a:tc>
                <a:tc>
                  <a:txBody>
                    <a:bodyPr/>
                    <a:lstStyle/>
                    <a:p>
                      <a:r>
                        <a:rPr lang="de-DE" sz="1200" b="0" kern="1200" dirty="0">
                          <a:solidFill>
                            <a:schemeClr val="dk1"/>
                          </a:solidFill>
                          <a:effectLst/>
                          <a:latin typeface="+mn-lt"/>
                          <a:ea typeface="+mn-ea"/>
                          <a:cs typeface="+mn-cs"/>
                        </a:rPr>
                        <a:t>kleiner Bus &amp; Anhänger über 750 kg</a:t>
                      </a:r>
                    </a:p>
                  </a:txBody>
                  <a:tcPr marL="79145" marR="79145" marT="39573" marB="39573"/>
                </a:tc>
                <a:extLst>
                  <a:ext uri="{0D108BD9-81ED-4DB2-BD59-A6C34878D82A}">
                    <a16:rowId xmlns:a16="http://schemas.microsoft.com/office/drawing/2014/main" val="3920544884"/>
                  </a:ext>
                </a:extLst>
              </a:tr>
              <a:tr h="272127">
                <a:tc>
                  <a:txBody>
                    <a:bodyPr/>
                    <a:lstStyle/>
                    <a:p>
                      <a:r>
                        <a:rPr lang="de-DE" sz="1200" b="0"/>
                        <a:t>DE</a:t>
                      </a:r>
                      <a:endParaRPr lang="de-DE" sz="1200" b="0" dirty="0"/>
                    </a:p>
                  </a:txBody>
                  <a:tcPr marL="79145" marR="79145" marT="39573" marB="39573"/>
                </a:tc>
                <a:tc>
                  <a:txBody>
                    <a:bodyPr/>
                    <a:lstStyle/>
                    <a:p>
                      <a:r>
                        <a:rPr lang="de-DE" sz="1200" b="0" kern="1200" dirty="0">
                          <a:solidFill>
                            <a:schemeClr val="dk1"/>
                          </a:solidFill>
                          <a:effectLst/>
                          <a:latin typeface="+mn-lt"/>
                          <a:ea typeface="+mn-ea"/>
                          <a:cs typeface="+mn-cs"/>
                        </a:rPr>
                        <a:t>großer Bus &amp; Anhänger über 750 kg</a:t>
                      </a:r>
                    </a:p>
                  </a:txBody>
                  <a:tcPr marL="79145" marR="79145" marT="39573" marB="39573"/>
                </a:tc>
                <a:extLst>
                  <a:ext uri="{0D108BD9-81ED-4DB2-BD59-A6C34878D82A}">
                    <a16:rowId xmlns:a16="http://schemas.microsoft.com/office/drawing/2014/main" val="4062075056"/>
                  </a:ext>
                </a:extLst>
              </a:tr>
              <a:tr h="272127">
                <a:tc>
                  <a:txBody>
                    <a:bodyPr/>
                    <a:lstStyle/>
                    <a:p>
                      <a:r>
                        <a:rPr lang="de-DE" sz="1200" b="0"/>
                        <a:t>L</a:t>
                      </a:r>
                      <a:endParaRPr lang="de-DE" sz="1200" b="0" dirty="0"/>
                    </a:p>
                  </a:txBody>
                  <a:tcPr marL="79145" marR="79145" marT="39573" marB="39573"/>
                </a:tc>
                <a:tc>
                  <a:txBody>
                    <a:bodyPr/>
                    <a:lstStyle/>
                    <a:p>
                      <a:r>
                        <a:rPr lang="de-DE" sz="1200" b="0" kern="1200" dirty="0">
                          <a:solidFill>
                            <a:schemeClr val="dk1"/>
                          </a:solidFill>
                          <a:effectLst/>
                          <a:latin typeface="+mn-lt"/>
                          <a:ea typeface="+mn-ea"/>
                          <a:cs typeface="+mn-cs"/>
                        </a:rPr>
                        <a:t>kleiner Traktor</a:t>
                      </a:r>
                    </a:p>
                  </a:txBody>
                  <a:tcPr marL="79145" marR="79145" marT="39573" marB="39573"/>
                </a:tc>
                <a:extLst>
                  <a:ext uri="{0D108BD9-81ED-4DB2-BD59-A6C34878D82A}">
                    <a16:rowId xmlns:a16="http://schemas.microsoft.com/office/drawing/2014/main" val="912366678"/>
                  </a:ext>
                </a:extLst>
              </a:tr>
              <a:tr h="272127">
                <a:tc>
                  <a:txBody>
                    <a:bodyPr/>
                    <a:lstStyle/>
                    <a:p>
                      <a:r>
                        <a:rPr lang="de-DE" sz="1200" b="0"/>
                        <a:t>T</a:t>
                      </a:r>
                      <a:endParaRPr lang="de-DE" sz="1200" b="0" dirty="0"/>
                    </a:p>
                  </a:txBody>
                  <a:tcPr marL="79145" marR="79145" marT="39573" marB="3957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b="0" kern="1200" dirty="0">
                          <a:solidFill>
                            <a:schemeClr val="dk1"/>
                          </a:solidFill>
                          <a:effectLst/>
                          <a:latin typeface="+mn-lt"/>
                          <a:ea typeface="+mn-ea"/>
                          <a:cs typeface="+mn-cs"/>
                        </a:rPr>
                        <a:t>großer Traktor</a:t>
                      </a:r>
                    </a:p>
                  </a:txBody>
                  <a:tcPr marL="79145" marR="79145" marT="39573" marB="39573"/>
                </a:tc>
                <a:extLst>
                  <a:ext uri="{0D108BD9-81ED-4DB2-BD59-A6C34878D82A}">
                    <a16:rowId xmlns:a16="http://schemas.microsoft.com/office/drawing/2014/main" val="937850961"/>
                  </a:ext>
                </a:extLst>
              </a:tr>
            </a:tbl>
          </a:graphicData>
        </a:graphic>
      </p:graphicFrame>
      <p:pic>
        <p:nvPicPr>
          <p:cNvPr id="20" name="Grafik 19">
            <a:extLst>
              <a:ext uri="{FF2B5EF4-FFF2-40B4-BE49-F238E27FC236}">
                <a16:creationId xmlns:a16="http://schemas.microsoft.com/office/drawing/2014/main" id="{31EF7802-E83D-D644-8F96-77EE93F4B82D}"/>
              </a:ext>
            </a:extLst>
          </p:cNvPr>
          <p:cNvPicPr>
            <a:picLocks noChangeAspect="1"/>
          </p:cNvPicPr>
          <p:nvPr/>
        </p:nvPicPr>
        <p:blipFill>
          <a:blip r:embed="rId2"/>
          <a:srcRect/>
          <a:stretch/>
        </p:blipFill>
        <p:spPr>
          <a:xfrm>
            <a:off x="7247928" y="214801"/>
            <a:ext cx="1614556" cy="16145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281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60339" y="167523"/>
            <a:ext cx="8794609" cy="3906895"/>
          </a:xfrm>
          <a:prstGeom prst="rect">
            <a:avLst/>
          </a:prstGeom>
          <a:solidFill>
            <a:srgbClr val="E5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51</a:t>
            </a:fld>
            <a:endParaRPr lang="de-DE" dirty="0"/>
          </a:p>
        </p:txBody>
      </p:sp>
      <p:sp>
        <p:nvSpPr>
          <p:cNvPr id="14" name="Textplatzhalter 3">
            <a:extLst>
              <a:ext uri="{FF2B5EF4-FFF2-40B4-BE49-F238E27FC236}">
                <a16:creationId xmlns:a16="http://schemas.microsoft.com/office/drawing/2014/main" id="{FCED1CC4-C85A-F245-8172-1E9C004BBBCD}"/>
              </a:ext>
            </a:extLst>
          </p:cNvPr>
          <p:cNvSpPr txBox="1">
            <a:spLocks/>
          </p:cNvSpPr>
          <p:nvPr/>
        </p:nvSpPr>
        <p:spPr>
          <a:xfrm>
            <a:off x="837618" y="404849"/>
            <a:ext cx="6497921" cy="3515540"/>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b="1" dirty="0">
                <a:solidFill>
                  <a:schemeClr val="bg1"/>
                </a:solidFill>
              </a:rPr>
              <a:t>Wer hat schon einen Führerschein? </a:t>
            </a:r>
            <a:br>
              <a:rPr lang="de-DE" sz="2400" b="1" dirty="0">
                <a:solidFill>
                  <a:schemeClr val="bg1"/>
                </a:solidFill>
              </a:rPr>
            </a:br>
            <a:r>
              <a:rPr lang="de-DE" sz="2400" b="1" dirty="0">
                <a:solidFill>
                  <a:schemeClr val="bg1"/>
                </a:solidFill>
              </a:rPr>
              <a:t>Und wenn ja, welchen?</a:t>
            </a:r>
            <a:endParaRPr lang="de-DE" sz="2400" dirty="0">
              <a:solidFill>
                <a:schemeClr val="bg1"/>
              </a:solidFill>
            </a:endParaRPr>
          </a:p>
          <a:p>
            <a:r>
              <a:rPr lang="de-DE" sz="2400" b="1" dirty="0">
                <a:solidFill>
                  <a:schemeClr val="bg1"/>
                </a:solidFill>
              </a:rPr>
              <a:t>Welche Erfahrungen habt ihr bei der Führerscheinprüfung gemacht?</a:t>
            </a:r>
            <a:endParaRPr lang="de-DE" sz="2400" dirty="0">
              <a:solidFill>
                <a:schemeClr val="bg1"/>
              </a:solidFill>
            </a:endParaRPr>
          </a:p>
        </p:txBody>
      </p:sp>
      <p:pic>
        <p:nvPicPr>
          <p:cNvPr id="9" name="Grafik 8">
            <a:extLst>
              <a:ext uri="{FF2B5EF4-FFF2-40B4-BE49-F238E27FC236}">
                <a16:creationId xmlns:a16="http://schemas.microsoft.com/office/drawing/2014/main" id="{778A9985-076B-854D-B354-306B911C47DA}"/>
              </a:ext>
            </a:extLst>
          </p:cNvPr>
          <p:cNvPicPr>
            <a:picLocks noChangeAspect="1"/>
          </p:cNvPicPr>
          <p:nvPr/>
        </p:nvPicPr>
        <p:blipFill>
          <a:blip r:embed="rId2"/>
          <a:stretch>
            <a:fillRect/>
          </a:stretch>
        </p:blipFill>
        <p:spPr>
          <a:xfrm>
            <a:off x="7440083" y="342865"/>
            <a:ext cx="1385165" cy="1385165"/>
          </a:xfrm>
          <a:prstGeom prst="rect">
            <a:avLst/>
          </a:prstGeom>
        </p:spPr>
      </p:pic>
    </p:spTree>
    <p:extLst>
      <p:ext uri="{BB962C8B-B14F-4D97-AF65-F5344CB8AC3E}">
        <p14:creationId xmlns:p14="http://schemas.microsoft.com/office/powerpoint/2010/main" val="124521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C9BF3EA-B113-AD4D-967F-5ADD2282E05B}"/>
              </a:ext>
            </a:extLst>
          </p:cNvPr>
          <p:cNvPicPr>
            <a:picLocks noChangeAspect="1"/>
          </p:cNvPicPr>
          <p:nvPr/>
        </p:nvPicPr>
        <p:blipFill rotWithShape="1">
          <a:blip r:embed="rId2">
            <a:extLst>
              <a:ext uri="{28A0092B-C50C-407E-A947-70E740481C1C}">
                <a14:useLocalDpi xmlns:a14="http://schemas.microsoft.com/office/drawing/2010/main"/>
              </a:ext>
            </a:extLst>
          </a:blip>
          <a:srcRect t="-8"/>
          <a:stretch/>
        </p:blipFill>
        <p:spPr>
          <a:xfrm>
            <a:off x="160340" y="1221423"/>
            <a:ext cx="2438928" cy="2854245"/>
          </a:xfrm>
          <a:prstGeom prst="rect">
            <a:avLst/>
          </a:prstGeom>
        </p:spPr>
      </p:pic>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E5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Mopeds, Elektroroller, E-Bikes</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52</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3" y="1223111"/>
            <a:ext cx="5976280" cy="2851308"/>
          </a:xfrm>
        </p:spPr>
        <p:txBody>
          <a:bodyPr anchor="ctr">
            <a:normAutofit/>
          </a:bodyPr>
          <a:lstStyle/>
          <a:p>
            <a:r>
              <a:rPr lang="de-DE" b="1" dirty="0">
                <a:solidFill>
                  <a:schemeClr val="bg1"/>
                </a:solidFill>
              </a:rPr>
              <a:t>Was kosten diese Fahrzeuge?</a:t>
            </a:r>
            <a:endParaRPr lang="de-DE" dirty="0">
              <a:solidFill>
                <a:schemeClr val="bg1"/>
              </a:solidFill>
            </a:endParaRPr>
          </a:p>
          <a:p>
            <a:r>
              <a:rPr lang="de-DE" dirty="0">
                <a:solidFill>
                  <a:schemeClr val="bg1"/>
                </a:solidFill>
              </a:rPr>
              <a:t>Um sich solch ein Fahrzeug leisten zu können, muss man schon recht tief in die Tasche greifen. Die günstigsten Modelle gibt es ab 7.500,- Euro, teurere Varianten liegen durchaus bei 14.000,- Euro. Dafür sind die Unterhaltskosten natürlich geringer, aber man muss sich auch auf andere Reichweiten, Lademöglichkeiten und Ladezeiten einstellen. Wenn man das alles bedenkt, machen alle Fahrzeuge dieser Art Spaß und erfüllen die Erwartungen gegenüber den mit Verbrennungsmotor betriebenen Alternativen.</a:t>
            </a:r>
          </a:p>
        </p:txBody>
      </p:sp>
      <p:pic>
        <p:nvPicPr>
          <p:cNvPr id="6" name="Grafik 5">
            <a:extLst>
              <a:ext uri="{FF2B5EF4-FFF2-40B4-BE49-F238E27FC236}">
                <a16:creationId xmlns:a16="http://schemas.microsoft.com/office/drawing/2014/main" id="{56AB83D9-5BA7-B748-91B7-5B1B4BA232CA}"/>
              </a:ext>
            </a:extLst>
          </p:cNvPr>
          <p:cNvPicPr>
            <a:picLocks noChangeAspect="1"/>
          </p:cNvPicPr>
          <p:nvPr/>
        </p:nvPicPr>
        <p:blipFill>
          <a:blip r:embed="rId3"/>
          <a:stretch>
            <a:fillRect/>
          </a:stretch>
        </p:blipFill>
        <p:spPr>
          <a:xfrm>
            <a:off x="7440083" y="342865"/>
            <a:ext cx="1385165" cy="1385165"/>
          </a:xfrm>
          <a:prstGeom prst="rect">
            <a:avLst/>
          </a:prstGeom>
        </p:spPr>
      </p:pic>
    </p:spTree>
    <p:extLst>
      <p:ext uri="{BB962C8B-B14F-4D97-AF65-F5344CB8AC3E}">
        <p14:creationId xmlns:p14="http://schemas.microsoft.com/office/powerpoint/2010/main" val="134265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C9BF3EA-B113-AD4D-967F-5ADD2282E05B}"/>
              </a:ext>
            </a:extLst>
          </p:cNvPr>
          <p:cNvPicPr>
            <a:picLocks noChangeAspect="1"/>
          </p:cNvPicPr>
          <p:nvPr/>
        </p:nvPicPr>
        <p:blipFill rotWithShape="1">
          <a:blip r:embed="rId2">
            <a:extLst>
              <a:ext uri="{28A0092B-C50C-407E-A947-70E740481C1C}">
                <a14:useLocalDpi xmlns:a14="http://schemas.microsoft.com/office/drawing/2010/main"/>
              </a:ext>
            </a:extLst>
          </a:blip>
          <a:srcRect t="-8"/>
          <a:stretch/>
        </p:blipFill>
        <p:spPr>
          <a:xfrm>
            <a:off x="160340" y="1221423"/>
            <a:ext cx="2438928" cy="2854245"/>
          </a:xfrm>
          <a:prstGeom prst="rect">
            <a:avLst/>
          </a:prstGeom>
        </p:spPr>
      </p:pic>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E5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err="1"/>
              <a:t>Sharingsysteme</a:t>
            </a:r>
            <a:r>
              <a:rPr lang="de-DE" dirty="0"/>
              <a:t> und Anbieter</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53</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3" y="1223111"/>
            <a:ext cx="5976280" cy="2851308"/>
          </a:xfrm>
        </p:spPr>
        <p:txBody>
          <a:bodyPr anchor="ctr">
            <a:noAutofit/>
          </a:bodyPr>
          <a:lstStyle/>
          <a:p>
            <a:pPr marL="171450" indent="-171450">
              <a:buFont typeface="Arial" panose="020B0604020202020204" pitchFamily="34" charset="0"/>
              <a:buChar char="•"/>
            </a:pPr>
            <a:r>
              <a:rPr lang="de-DE" dirty="0">
                <a:solidFill>
                  <a:schemeClr val="bg1"/>
                </a:solidFill>
              </a:rPr>
              <a:t>Das Ausleihen dieser Fahrzeuge funktioniert über eine App, mit der </a:t>
            </a:r>
            <a:br>
              <a:rPr lang="de-DE" dirty="0">
                <a:solidFill>
                  <a:schemeClr val="bg1"/>
                </a:solidFill>
              </a:rPr>
            </a:br>
            <a:r>
              <a:rPr lang="de-DE" dirty="0">
                <a:solidFill>
                  <a:schemeClr val="bg1"/>
                </a:solidFill>
              </a:rPr>
              <a:t>man einen QR-Code am Fahrzeug eingescannt und auf das Smartphone lädt. </a:t>
            </a:r>
          </a:p>
          <a:p>
            <a:pPr marL="171450" indent="-171450">
              <a:buFont typeface="Arial" panose="020B0604020202020204" pitchFamily="34" charset="0"/>
              <a:buChar char="•"/>
            </a:pPr>
            <a:r>
              <a:rPr lang="de-DE" dirty="0">
                <a:solidFill>
                  <a:schemeClr val="bg1"/>
                </a:solidFill>
              </a:rPr>
              <a:t>Anders als beim Ausleihen eines E-</a:t>
            </a:r>
            <a:r>
              <a:rPr lang="de-DE" dirty="0" err="1">
                <a:solidFill>
                  <a:schemeClr val="bg1"/>
                </a:solidFill>
              </a:rPr>
              <a:t>Scooters</a:t>
            </a:r>
            <a:r>
              <a:rPr lang="de-DE" dirty="0">
                <a:solidFill>
                  <a:schemeClr val="bg1"/>
                </a:solidFill>
              </a:rPr>
              <a:t> braucht man hier natürlich einen Führerschein. Den kann man über die App fotografieren. Das System erkennt die Richtigkeit des Führerscheins und gibt die Benutzung dann frei. Den vorgeschriebenen Helm finden man in einem entsprechenden Fach hinter dem Beifahrersitz. </a:t>
            </a:r>
          </a:p>
          <a:p>
            <a:pPr marL="171450" indent="-171450">
              <a:buFont typeface="Arial" panose="020B0604020202020204" pitchFamily="34" charset="0"/>
              <a:buChar char="•"/>
            </a:pPr>
            <a:r>
              <a:rPr lang="de-DE" dirty="0">
                <a:solidFill>
                  <a:schemeClr val="bg1"/>
                </a:solidFill>
              </a:rPr>
              <a:t>In der Regel haben die Anbieter ein Mindestalter von 18 Jahren festgelegt.</a:t>
            </a:r>
          </a:p>
          <a:p>
            <a:pPr marL="171450" indent="-171450">
              <a:buFont typeface="Arial" panose="020B0604020202020204" pitchFamily="34" charset="0"/>
              <a:buChar char="•"/>
            </a:pPr>
            <a:r>
              <a:rPr lang="de-DE" dirty="0">
                <a:solidFill>
                  <a:schemeClr val="bg1"/>
                </a:solidFill>
              </a:rPr>
              <a:t>Nach Beendigung der Fahrt gilt auch hier: Das Fahrzeug ordnungsgemäß und nicht verkehrsbehindernd abstellen! </a:t>
            </a:r>
          </a:p>
        </p:txBody>
      </p:sp>
      <p:pic>
        <p:nvPicPr>
          <p:cNvPr id="6" name="Grafik 5">
            <a:extLst>
              <a:ext uri="{FF2B5EF4-FFF2-40B4-BE49-F238E27FC236}">
                <a16:creationId xmlns:a16="http://schemas.microsoft.com/office/drawing/2014/main" id="{56AB83D9-5BA7-B748-91B7-5B1B4BA232CA}"/>
              </a:ext>
            </a:extLst>
          </p:cNvPr>
          <p:cNvPicPr>
            <a:picLocks noChangeAspect="1"/>
          </p:cNvPicPr>
          <p:nvPr/>
        </p:nvPicPr>
        <p:blipFill>
          <a:blip r:embed="rId3"/>
          <a:stretch>
            <a:fillRect/>
          </a:stretch>
        </p:blipFill>
        <p:spPr>
          <a:xfrm>
            <a:off x="7440083" y="342865"/>
            <a:ext cx="1385165" cy="1385165"/>
          </a:xfrm>
          <a:prstGeom prst="rect">
            <a:avLst/>
          </a:prstGeom>
        </p:spPr>
      </p:pic>
    </p:spTree>
    <p:extLst>
      <p:ext uri="{BB962C8B-B14F-4D97-AF65-F5344CB8AC3E}">
        <p14:creationId xmlns:p14="http://schemas.microsoft.com/office/powerpoint/2010/main" val="10440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C9BF3EA-B113-AD4D-967F-5ADD2282E05B}"/>
              </a:ext>
            </a:extLst>
          </p:cNvPr>
          <p:cNvPicPr>
            <a:picLocks noChangeAspect="1"/>
          </p:cNvPicPr>
          <p:nvPr/>
        </p:nvPicPr>
        <p:blipFill rotWithShape="1">
          <a:blip r:embed="rId2">
            <a:extLst>
              <a:ext uri="{28A0092B-C50C-407E-A947-70E740481C1C}">
                <a14:useLocalDpi xmlns:a14="http://schemas.microsoft.com/office/drawing/2010/main"/>
              </a:ext>
            </a:extLst>
          </a:blip>
          <a:srcRect t="-8"/>
          <a:stretch/>
        </p:blipFill>
        <p:spPr>
          <a:xfrm>
            <a:off x="160340" y="1221423"/>
            <a:ext cx="2438928" cy="2854245"/>
          </a:xfrm>
          <a:prstGeom prst="rect">
            <a:avLst/>
          </a:prstGeom>
        </p:spPr>
      </p:pic>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E5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Regeln und Vorschriften</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54</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3" y="1223111"/>
            <a:ext cx="5976280" cy="2851308"/>
          </a:xfrm>
        </p:spPr>
        <p:txBody>
          <a:bodyPr anchor="ctr">
            <a:noAutofit/>
          </a:bodyPr>
          <a:lstStyle/>
          <a:p>
            <a:r>
              <a:rPr lang="de-DE" dirty="0">
                <a:solidFill>
                  <a:schemeClr val="bg1"/>
                </a:solidFill>
              </a:rPr>
              <a:t>Mit dem Ablegen des Führerscheins für entsprechende Fahrzeuge sollte man ausreichend informiert sein über alle Regeln und Vorschriften. </a:t>
            </a:r>
          </a:p>
          <a:p>
            <a:r>
              <a:rPr lang="de-DE" dirty="0">
                <a:solidFill>
                  <a:schemeClr val="bg1"/>
                </a:solidFill>
              </a:rPr>
              <a:t>Leider unterschätzen viele Fahrerinnen und Fahrer ihre Fähigkeiten. </a:t>
            </a:r>
          </a:p>
          <a:p>
            <a:r>
              <a:rPr lang="de-DE" dirty="0">
                <a:solidFill>
                  <a:schemeClr val="bg1"/>
                </a:solidFill>
              </a:rPr>
              <a:t>Selbstüberschätzung, Kontrollverlust und Ablenkung in Kombination mit gefährdenden Witterungsverhältnissen bilden eine gefährliche Mischung. Dazu kommt, dass man mit den kleinen Flitzern schnell übersehen wird. Die Zahl der verunglückten Menschen spricht für sich.</a:t>
            </a:r>
          </a:p>
        </p:txBody>
      </p:sp>
      <p:pic>
        <p:nvPicPr>
          <p:cNvPr id="6" name="Grafik 5">
            <a:extLst>
              <a:ext uri="{FF2B5EF4-FFF2-40B4-BE49-F238E27FC236}">
                <a16:creationId xmlns:a16="http://schemas.microsoft.com/office/drawing/2014/main" id="{56AB83D9-5BA7-B748-91B7-5B1B4BA232CA}"/>
              </a:ext>
            </a:extLst>
          </p:cNvPr>
          <p:cNvPicPr>
            <a:picLocks noChangeAspect="1"/>
          </p:cNvPicPr>
          <p:nvPr/>
        </p:nvPicPr>
        <p:blipFill>
          <a:blip r:embed="rId3"/>
          <a:stretch>
            <a:fillRect/>
          </a:stretch>
        </p:blipFill>
        <p:spPr>
          <a:xfrm>
            <a:off x="7440083" y="342865"/>
            <a:ext cx="1385165" cy="1385165"/>
          </a:xfrm>
          <a:prstGeom prst="rect">
            <a:avLst/>
          </a:prstGeom>
        </p:spPr>
      </p:pic>
    </p:spTree>
    <p:extLst>
      <p:ext uri="{BB962C8B-B14F-4D97-AF65-F5344CB8AC3E}">
        <p14:creationId xmlns:p14="http://schemas.microsoft.com/office/powerpoint/2010/main" val="121280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60339" y="1223111"/>
            <a:ext cx="8822794" cy="2851308"/>
          </a:xfrm>
          <a:prstGeom prst="rect">
            <a:avLst/>
          </a:prstGeom>
          <a:solidFill>
            <a:srgbClr val="E5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Traurige Statistik</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55</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394255" y="1223111"/>
            <a:ext cx="4550278" cy="2851308"/>
          </a:xfrm>
        </p:spPr>
        <p:txBody>
          <a:bodyPr anchor="ctr">
            <a:noAutofit/>
          </a:bodyPr>
          <a:lstStyle/>
          <a:p>
            <a:pPr marL="171450" indent="-171450">
              <a:buFont typeface="Arial" panose="020B0604020202020204" pitchFamily="34" charset="0"/>
              <a:buChar char="•"/>
            </a:pPr>
            <a:r>
              <a:rPr lang="de-DE" dirty="0">
                <a:solidFill>
                  <a:schemeClr val="bg1"/>
                </a:solidFill>
              </a:rPr>
              <a:t>Überdurchschnittlich häufig verunglückten 15- bis 17-Jährige mit Kraft- oder Fahrrädern. </a:t>
            </a:r>
          </a:p>
          <a:p>
            <a:pPr marL="171450" indent="-171450">
              <a:buFont typeface="Arial" panose="020B0604020202020204" pitchFamily="34" charset="0"/>
              <a:buChar char="•"/>
            </a:pPr>
            <a:r>
              <a:rPr lang="de-DE" dirty="0">
                <a:solidFill>
                  <a:schemeClr val="bg1"/>
                </a:solidFill>
              </a:rPr>
              <a:t>68,9 % der verunglückten Jugendlichen kamen 2018 dabei zu Schaden. </a:t>
            </a:r>
          </a:p>
          <a:p>
            <a:pPr marL="171450" indent="-171450">
              <a:buFont typeface="Arial" panose="020B0604020202020204" pitchFamily="34" charset="0"/>
              <a:buChar char="•"/>
            </a:pPr>
            <a:r>
              <a:rPr lang="de-DE" dirty="0">
                <a:solidFill>
                  <a:schemeClr val="bg1"/>
                </a:solidFill>
              </a:rPr>
              <a:t>Davon benutzten 17,2 % ein Moped, Roller oder Mofa, 25,1 % ein Fahrrad oder ein </a:t>
            </a:r>
            <a:r>
              <a:rPr lang="de-DE" dirty="0" err="1">
                <a:solidFill>
                  <a:schemeClr val="bg1"/>
                </a:solidFill>
              </a:rPr>
              <a:t>Pedelec</a:t>
            </a:r>
            <a:r>
              <a:rPr lang="de-DE" dirty="0">
                <a:solidFill>
                  <a:schemeClr val="bg1"/>
                </a:solidFill>
              </a:rPr>
              <a:t>.</a:t>
            </a:r>
          </a:p>
        </p:txBody>
      </p:sp>
      <p:pic>
        <p:nvPicPr>
          <p:cNvPr id="9" name="Grafik 8">
            <a:extLst>
              <a:ext uri="{FF2B5EF4-FFF2-40B4-BE49-F238E27FC236}">
                <a16:creationId xmlns:a16="http://schemas.microsoft.com/office/drawing/2014/main" id="{18B9E0C9-5B94-3F45-AC20-94AD1885E0DE}"/>
              </a:ext>
            </a:extLst>
          </p:cNvPr>
          <p:cNvPicPr>
            <a:picLocks noChangeAspect="1"/>
          </p:cNvPicPr>
          <p:nvPr/>
        </p:nvPicPr>
        <p:blipFill>
          <a:blip r:embed="rId2"/>
          <a:stretch>
            <a:fillRect/>
          </a:stretch>
        </p:blipFill>
        <p:spPr>
          <a:xfrm rot="21338546">
            <a:off x="5043963" y="460080"/>
            <a:ext cx="3644513" cy="2755900"/>
          </a:xfrm>
          <a:prstGeom prst="rect">
            <a:avLst/>
          </a:prstGeom>
          <a:effectLst>
            <a:outerShdw blurRad="190500" dist="63500" dir="2700000" algn="tl" rotWithShape="0">
              <a:prstClr val="black">
                <a:alpha val="40000"/>
              </a:prstClr>
            </a:outerShdw>
          </a:effectLst>
        </p:spPr>
      </p:pic>
      <p:sp>
        <p:nvSpPr>
          <p:cNvPr id="3" name="Rechteck 2">
            <a:extLst>
              <a:ext uri="{FF2B5EF4-FFF2-40B4-BE49-F238E27FC236}">
                <a16:creationId xmlns:a16="http://schemas.microsoft.com/office/drawing/2014/main" id="{901E6376-AF1D-1F41-854A-BE5F9105217F}"/>
              </a:ext>
            </a:extLst>
          </p:cNvPr>
          <p:cNvSpPr/>
          <p:nvPr/>
        </p:nvSpPr>
        <p:spPr>
          <a:xfrm rot="21316217">
            <a:off x="6897261" y="3170086"/>
            <a:ext cx="1976397" cy="369332"/>
          </a:xfrm>
          <a:prstGeom prst="rect">
            <a:avLst/>
          </a:prstGeom>
        </p:spPr>
        <p:txBody>
          <a:bodyPr wrap="square" anchor="t">
            <a:spAutoFit/>
          </a:bodyPr>
          <a:lstStyle/>
          <a:p>
            <a:pPr algn="r"/>
            <a:r>
              <a:rPr lang="de-DE" sz="900" dirty="0" err="1">
                <a:solidFill>
                  <a:schemeClr val="bg1"/>
                </a:solidFill>
                <a:cs typeface="Arial" panose="020B0604020202020204" pitchFamily="34" charset="0"/>
              </a:rPr>
              <a:t>Destatis</a:t>
            </a:r>
            <a:endParaRPr lang="de-DE" sz="900" dirty="0">
              <a:solidFill>
                <a:schemeClr val="bg1"/>
              </a:solidFill>
              <a:cs typeface="Arial" panose="020B0604020202020204" pitchFamily="34" charset="0"/>
            </a:endParaRPr>
          </a:p>
          <a:p>
            <a:pPr algn="r"/>
            <a:r>
              <a:rPr lang="de-DE" sz="900" dirty="0">
                <a:solidFill>
                  <a:schemeClr val="bg1"/>
                </a:solidFill>
                <a:cs typeface="Arial" panose="020B0604020202020204" pitchFamily="34" charset="0"/>
              </a:rPr>
              <a:t>Angaben für das Jahr 2018</a:t>
            </a:r>
            <a:endParaRPr lang="de-DE" sz="900" dirty="0">
              <a:solidFill>
                <a:schemeClr val="bg1"/>
              </a:solidFill>
              <a:effectLst/>
              <a:cs typeface="Arial" panose="020B0604020202020204" pitchFamily="34" charset="0"/>
            </a:endParaRPr>
          </a:p>
        </p:txBody>
      </p:sp>
    </p:spTree>
    <p:extLst>
      <p:ext uri="{BB962C8B-B14F-4D97-AF65-F5344CB8AC3E}">
        <p14:creationId xmlns:p14="http://schemas.microsoft.com/office/powerpoint/2010/main" val="355216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60339" y="167523"/>
            <a:ext cx="8794609" cy="3906895"/>
          </a:xfrm>
          <a:prstGeom prst="rect">
            <a:avLst/>
          </a:prstGeom>
          <a:solidFill>
            <a:srgbClr val="E5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56</a:t>
            </a:fld>
            <a:endParaRPr lang="de-DE" dirty="0"/>
          </a:p>
        </p:txBody>
      </p:sp>
      <p:sp>
        <p:nvSpPr>
          <p:cNvPr id="14" name="Textplatzhalter 3">
            <a:extLst>
              <a:ext uri="{FF2B5EF4-FFF2-40B4-BE49-F238E27FC236}">
                <a16:creationId xmlns:a16="http://schemas.microsoft.com/office/drawing/2014/main" id="{FCED1CC4-C85A-F245-8172-1E9C004BBBCD}"/>
              </a:ext>
            </a:extLst>
          </p:cNvPr>
          <p:cNvSpPr txBox="1">
            <a:spLocks/>
          </p:cNvSpPr>
          <p:nvPr/>
        </p:nvSpPr>
        <p:spPr>
          <a:xfrm>
            <a:off x="651933" y="404849"/>
            <a:ext cx="6857999" cy="3515540"/>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2400" b="1" dirty="0">
                <a:solidFill>
                  <a:schemeClr val="bg1"/>
                </a:solidFill>
              </a:rPr>
              <a:t>Wer von euch besitzt bereits ein Moped, </a:t>
            </a:r>
            <a:br>
              <a:rPr lang="de-DE" sz="2400" b="1" dirty="0">
                <a:solidFill>
                  <a:schemeClr val="bg1"/>
                </a:solidFill>
              </a:rPr>
            </a:br>
            <a:r>
              <a:rPr lang="de-DE" sz="2400" b="1" dirty="0">
                <a:solidFill>
                  <a:schemeClr val="bg1"/>
                </a:solidFill>
              </a:rPr>
              <a:t>Mofa und Co.?</a:t>
            </a:r>
            <a:endParaRPr lang="de-DE" sz="2400" dirty="0">
              <a:solidFill>
                <a:schemeClr val="bg1"/>
              </a:solidFill>
            </a:endParaRPr>
          </a:p>
          <a:p>
            <a:r>
              <a:rPr lang="de-DE" sz="2400" b="1" dirty="0">
                <a:solidFill>
                  <a:schemeClr val="bg1"/>
                </a:solidFill>
              </a:rPr>
              <a:t>Was ist es für ein Gefühl, zum ersten Mal ungebunden an öffentliche Verkehrsmittel, unterwegs zu sein?</a:t>
            </a:r>
            <a:endParaRPr lang="de-DE" sz="2400" dirty="0">
              <a:solidFill>
                <a:schemeClr val="bg1"/>
              </a:solidFill>
            </a:endParaRPr>
          </a:p>
          <a:p>
            <a:r>
              <a:rPr lang="de-DE" sz="2400" b="1" dirty="0">
                <a:solidFill>
                  <a:schemeClr val="bg1"/>
                </a:solidFill>
              </a:rPr>
              <a:t>Spielt das Thema „Frisieren“ eine Rolle?</a:t>
            </a:r>
            <a:endParaRPr lang="de-DE" sz="2400" dirty="0">
              <a:solidFill>
                <a:schemeClr val="bg1"/>
              </a:solidFill>
            </a:endParaRPr>
          </a:p>
          <a:p>
            <a:r>
              <a:rPr lang="de-DE" sz="2400" b="1" dirty="0">
                <a:solidFill>
                  <a:schemeClr val="bg1"/>
                </a:solidFill>
              </a:rPr>
              <a:t>Habt ihr bereits Erfahrungen mit Sharing gemacht? </a:t>
            </a:r>
            <a:endParaRPr lang="de-DE" sz="2400" dirty="0">
              <a:solidFill>
                <a:schemeClr val="bg1"/>
              </a:solidFill>
            </a:endParaRPr>
          </a:p>
        </p:txBody>
      </p:sp>
      <p:pic>
        <p:nvPicPr>
          <p:cNvPr id="9" name="Grafik 8">
            <a:extLst>
              <a:ext uri="{FF2B5EF4-FFF2-40B4-BE49-F238E27FC236}">
                <a16:creationId xmlns:a16="http://schemas.microsoft.com/office/drawing/2014/main" id="{778A9985-076B-854D-B354-306B911C47DA}"/>
              </a:ext>
            </a:extLst>
          </p:cNvPr>
          <p:cNvPicPr>
            <a:picLocks noChangeAspect="1"/>
          </p:cNvPicPr>
          <p:nvPr/>
        </p:nvPicPr>
        <p:blipFill>
          <a:blip r:embed="rId2"/>
          <a:stretch>
            <a:fillRect/>
          </a:stretch>
        </p:blipFill>
        <p:spPr>
          <a:xfrm>
            <a:off x="7440083" y="342865"/>
            <a:ext cx="1385165" cy="1385165"/>
          </a:xfrm>
          <a:prstGeom prst="rect">
            <a:avLst/>
          </a:prstGeom>
        </p:spPr>
      </p:pic>
      <p:grpSp>
        <p:nvGrpSpPr>
          <p:cNvPr id="7" name="Gruppieren 6">
            <a:extLst>
              <a:ext uri="{FF2B5EF4-FFF2-40B4-BE49-F238E27FC236}">
                <a16:creationId xmlns:a16="http://schemas.microsoft.com/office/drawing/2014/main" id="{8B11FB36-7140-5448-8103-F8D82004323E}"/>
              </a:ext>
            </a:extLst>
          </p:cNvPr>
          <p:cNvGrpSpPr/>
          <p:nvPr/>
        </p:nvGrpSpPr>
        <p:grpSpPr>
          <a:xfrm>
            <a:off x="7000111" y="4352845"/>
            <a:ext cx="1977507" cy="364653"/>
            <a:chOff x="7000111" y="4352845"/>
            <a:chExt cx="1977507" cy="364653"/>
          </a:xfrm>
        </p:grpSpPr>
        <p:sp>
          <p:nvSpPr>
            <p:cNvPr id="10" name="Richtungspfeil 9">
              <a:hlinkClick r:id="rId3" action="ppaction://hlinksldjump"/>
              <a:extLst>
                <a:ext uri="{FF2B5EF4-FFF2-40B4-BE49-F238E27FC236}">
                  <a16:creationId xmlns:a16="http://schemas.microsoft.com/office/drawing/2014/main" id="{E87A0D9D-33BD-D348-9B42-30D8675CB586}"/>
                </a:ext>
              </a:extLst>
            </p:cNvPr>
            <p:cNvSpPr/>
            <p:nvPr/>
          </p:nvSpPr>
          <p:spPr>
            <a:xfrm flipH="1">
              <a:off x="7000111" y="4352845"/>
              <a:ext cx="1954836" cy="36465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3">
              <a:hlinkClick r:id="rId3" action="ppaction://hlinksldjump"/>
              <a:extLst>
                <a:ext uri="{FF2B5EF4-FFF2-40B4-BE49-F238E27FC236}">
                  <a16:creationId xmlns:a16="http://schemas.microsoft.com/office/drawing/2014/main" id="{58BC1612-DEDE-D54A-A26C-5F6D89FA6ACE}"/>
                </a:ext>
              </a:extLst>
            </p:cNvPr>
            <p:cNvSpPr txBox="1">
              <a:spLocks/>
            </p:cNvSpPr>
            <p:nvPr/>
          </p:nvSpPr>
          <p:spPr>
            <a:xfrm>
              <a:off x="7194287" y="4404653"/>
              <a:ext cx="1783331" cy="261036"/>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900" dirty="0">
                  <a:solidFill>
                    <a:schemeClr val="bg1"/>
                  </a:solidFill>
                </a:rPr>
                <a:t>Zurück zum Inhaltsverzeichnis</a:t>
              </a:r>
            </a:p>
          </p:txBody>
        </p:sp>
      </p:grpSp>
    </p:spTree>
    <p:extLst>
      <p:ext uri="{BB962C8B-B14F-4D97-AF65-F5344CB8AC3E}">
        <p14:creationId xmlns:p14="http://schemas.microsoft.com/office/powerpoint/2010/main" val="3047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platzhalter 17">
            <a:extLst>
              <a:ext uri="{FF2B5EF4-FFF2-40B4-BE49-F238E27FC236}">
                <a16:creationId xmlns:a16="http://schemas.microsoft.com/office/drawing/2014/main" id="{FB0EF76B-E54D-6B4E-9FE7-FC70E0949398}"/>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8" name="Rechteck 7">
            <a:extLst>
              <a:ext uri="{FF2B5EF4-FFF2-40B4-BE49-F238E27FC236}">
                <a16:creationId xmlns:a16="http://schemas.microsoft.com/office/drawing/2014/main" id="{923FD36B-EAAC-D444-988F-013B13A1D982}"/>
              </a:ext>
            </a:extLst>
          </p:cNvPr>
          <p:cNvSpPr/>
          <p:nvPr/>
        </p:nvSpPr>
        <p:spPr>
          <a:xfrm>
            <a:off x="159733" y="385697"/>
            <a:ext cx="4059997" cy="1145391"/>
          </a:xfrm>
          <a:prstGeom prst="rect">
            <a:avLst/>
          </a:prstGeom>
          <a:solidFill>
            <a:srgbClr val="00B05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2615C2F3-7AD8-C94F-8B89-8D932368409A}"/>
              </a:ext>
            </a:extLst>
          </p:cNvPr>
          <p:cNvSpPr>
            <a:spLocks noGrp="1"/>
          </p:cNvSpPr>
          <p:nvPr>
            <p:ph type="body" idx="1"/>
          </p:nvPr>
        </p:nvSpPr>
        <p:spPr>
          <a:xfrm>
            <a:off x="324001" y="447290"/>
            <a:ext cx="2427666" cy="999785"/>
          </a:xfrm>
        </p:spPr>
        <p:txBody>
          <a:bodyPr anchor="ctr">
            <a:noAutofit/>
          </a:bodyPr>
          <a:lstStyle/>
          <a:p>
            <a:r>
              <a:rPr lang="de-DE" sz="2400" b="1" dirty="0"/>
              <a:t>Alles Mathe und Physik</a:t>
            </a:r>
            <a:endParaRPr lang="de-DE" sz="2400" dirty="0"/>
          </a:p>
        </p:txBody>
      </p:sp>
      <p:sp>
        <p:nvSpPr>
          <p:cNvPr id="4" name="Foliennummernplatzhalter 3">
            <a:extLst>
              <a:ext uri="{FF2B5EF4-FFF2-40B4-BE49-F238E27FC236}">
                <a16:creationId xmlns:a16="http://schemas.microsoft.com/office/drawing/2014/main" id="{C3EA8CE0-AF55-DF48-A6BF-5C7700CA082D}"/>
              </a:ext>
            </a:extLst>
          </p:cNvPr>
          <p:cNvSpPr>
            <a:spLocks noGrp="1"/>
          </p:cNvSpPr>
          <p:nvPr>
            <p:ph type="sldNum" sz="quarter" idx="16"/>
          </p:nvPr>
        </p:nvSpPr>
        <p:spPr/>
        <p:txBody>
          <a:bodyPr/>
          <a:lstStyle/>
          <a:p>
            <a:fld id="{C14075F3-F5BF-419D-BE50-EBF9B68250F3}" type="slidenum">
              <a:rPr lang="de-DE" smtClean="0"/>
              <a:pPr/>
              <a:t>57</a:t>
            </a:fld>
            <a:endParaRPr lang="de-DE" dirty="0"/>
          </a:p>
        </p:txBody>
      </p:sp>
      <p:pic>
        <p:nvPicPr>
          <p:cNvPr id="5" name="Grafik 4">
            <a:extLst>
              <a:ext uri="{FF2B5EF4-FFF2-40B4-BE49-F238E27FC236}">
                <a16:creationId xmlns:a16="http://schemas.microsoft.com/office/drawing/2014/main" id="{5D5A2E65-83A7-C040-95C8-6BBF2FFE6008}"/>
              </a:ext>
            </a:extLst>
          </p:cNvPr>
          <p:cNvPicPr>
            <a:picLocks noChangeAspect="1"/>
          </p:cNvPicPr>
          <p:nvPr/>
        </p:nvPicPr>
        <p:blipFill>
          <a:blip r:embed="rId3"/>
          <a:stretch>
            <a:fillRect/>
          </a:stretch>
        </p:blipFill>
        <p:spPr>
          <a:xfrm>
            <a:off x="3438366" y="307836"/>
            <a:ext cx="1301111" cy="1301111"/>
          </a:xfrm>
          <a:prstGeom prst="rect">
            <a:avLst/>
          </a:prstGeom>
        </p:spPr>
      </p:pic>
    </p:spTree>
    <p:extLst>
      <p:ext uri="{BB962C8B-B14F-4D97-AF65-F5344CB8AC3E}">
        <p14:creationId xmlns:p14="http://schemas.microsoft.com/office/powerpoint/2010/main" val="22158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05A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err="1"/>
              <a:t>Anhalteweg</a:t>
            </a:r>
            <a:r>
              <a:rPr lang="de-DE" dirty="0"/>
              <a:t> = </a:t>
            </a:r>
            <a:br>
              <a:rPr lang="de-DE" dirty="0"/>
            </a:br>
            <a:r>
              <a:rPr lang="de-DE" dirty="0"/>
              <a:t>Reaktionsweg + Bremsweg</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58</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3" y="1223111"/>
            <a:ext cx="5976280" cy="2851308"/>
          </a:xfrm>
        </p:spPr>
        <p:txBody>
          <a:bodyPr anchor="ctr">
            <a:noAutofit/>
          </a:bodyPr>
          <a:lstStyle/>
          <a:p>
            <a:r>
              <a:rPr lang="de-DE" b="1" dirty="0">
                <a:solidFill>
                  <a:schemeClr val="bg1"/>
                </a:solidFill>
              </a:rPr>
              <a:t>Der </a:t>
            </a:r>
            <a:r>
              <a:rPr lang="de-DE" b="1" dirty="0" err="1">
                <a:solidFill>
                  <a:schemeClr val="bg1"/>
                </a:solidFill>
              </a:rPr>
              <a:t>Anhalteweg</a:t>
            </a:r>
            <a:endParaRPr lang="de-DE" dirty="0">
              <a:solidFill>
                <a:schemeClr val="bg1"/>
              </a:solidFill>
            </a:endParaRPr>
          </a:p>
          <a:p>
            <a:r>
              <a:rPr lang="de-DE" dirty="0">
                <a:solidFill>
                  <a:schemeClr val="bg1"/>
                </a:solidFill>
              </a:rPr>
              <a:t>Unabhängig davon, ob wir zu Fuß, mit einem E-</a:t>
            </a:r>
            <a:r>
              <a:rPr lang="de-DE" dirty="0" err="1">
                <a:solidFill>
                  <a:schemeClr val="bg1"/>
                </a:solidFill>
              </a:rPr>
              <a:t>Scooter</a:t>
            </a:r>
            <a:r>
              <a:rPr lang="de-DE" dirty="0">
                <a:solidFill>
                  <a:schemeClr val="bg1"/>
                </a:solidFill>
              </a:rPr>
              <a:t>, einem </a:t>
            </a:r>
            <a:r>
              <a:rPr lang="de-DE" dirty="0" err="1">
                <a:solidFill>
                  <a:schemeClr val="bg1"/>
                </a:solidFill>
              </a:rPr>
              <a:t>Pedelec</a:t>
            </a:r>
            <a:r>
              <a:rPr lang="de-DE" dirty="0">
                <a:solidFill>
                  <a:schemeClr val="bg1"/>
                </a:solidFill>
              </a:rPr>
              <a:t> oder auch einem E-Moped unterwegs sind, bei plötzlich auftretenden Hindernissen müssen wir in den meisten Fällen, wenn wir nicht mehr ausweichen können, abrupt anhalten. Die Zeit, die vom Erblicken des Hindernisses bis zum Stillstand der Person oder des Fahrzeuges vergeht, nennt man </a:t>
            </a:r>
            <a:r>
              <a:rPr lang="de-DE" dirty="0" err="1">
                <a:solidFill>
                  <a:schemeClr val="bg1"/>
                </a:solidFill>
              </a:rPr>
              <a:t>Anhalteweg</a:t>
            </a:r>
            <a:r>
              <a:rPr lang="de-DE" dirty="0">
                <a:solidFill>
                  <a:schemeClr val="bg1"/>
                </a:solidFill>
              </a:rPr>
              <a:t>.</a:t>
            </a:r>
          </a:p>
          <a:p>
            <a:r>
              <a:rPr lang="de-DE" dirty="0">
                <a:solidFill>
                  <a:schemeClr val="bg1"/>
                </a:solidFill>
              </a:rPr>
              <a:t>Dieser </a:t>
            </a:r>
            <a:r>
              <a:rPr lang="de-DE" dirty="0" err="1">
                <a:solidFill>
                  <a:schemeClr val="bg1"/>
                </a:solidFill>
              </a:rPr>
              <a:t>Anhalteweg</a:t>
            </a:r>
            <a:r>
              <a:rPr lang="de-DE" dirty="0">
                <a:solidFill>
                  <a:schemeClr val="bg1"/>
                </a:solidFill>
              </a:rPr>
              <a:t> ist – das kann man sich vorstellen – abhängig von verschiedenen Faktoren. Die Geschwindigkeit und das Gewicht des Fahrzeugs und natürlich die Reaktionszeit des jeweiligen Fahrzeugführenden spielen entscheidende Rollen für die Länge des </a:t>
            </a:r>
            <a:r>
              <a:rPr lang="de-DE" dirty="0" err="1">
                <a:solidFill>
                  <a:schemeClr val="bg1"/>
                </a:solidFill>
              </a:rPr>
              <a:t>Anhaltewegs</a:t>
            </a:r>
            <a:r>
              <a:rPr lang="de-DE" dirty="0">
                <a:solidFill>
                  <a:schemeClr val="bg1"/>
                </a:solidFill>
              </a:rPr>
              <a:t>.</a:t>
            </a:r>
          </a:p>
        </p:txBody>
      </p:sp>
      <p:pic>
        <p:nvPicPr>
          <p:cNvPr id="9" name="Grafik 8">
            <a:extLst>
              <a:ext uri="{FF2B5EF4-FFF2-40B4-BE49-F238E27FC236}">
                <a16:creationId xmlns:a16="http://schemas.microsoft.com/office/drawing/2014/main" id="{9DCA8230-2A3F-C84C-A043-C6CDD71E9CC6}"/>
              </a:ext>
            </a:extLst>
          </p:cNvPr>
          <p:cNvPicPr>
            <a:picLocks noChangeAspect="1"/>
          </p:cNvPicPr>
          <p:nvPr/>
        </p:nvPicPr>
        <p:blipFill rotWithShape="1">
          <a:blip r:embed="rId2">
            <a:extLst>
              <a:ext uri="{28A0092B-C50C-407E-A947-70E740481C1C}">
                <a14:useLocalDpi xmlns:a14="http://schemas.microsoft.com/office/drawing/2010/main"/>
              </a:ext>
            </a:extLst>
          </a:blip>
          <a:srcRect t="-59"/>
          <a:stretch/>
        </p:blipFill>
        <p:spPr>
          <a:xfrm>
            <a:off x="160339" y="1221424"/>
            <a:ext cx="2134718" cy="2851308"/>
          </a:xfrm>
          <a:prstGeom prst="rect">
            <a:avLst/>
          </a:prstGeom>
        </p:spPr>
      </p:pic>
      <p:pic>
        <p:nvPicPr>
          <p:cNvPr id="13" name="Grafik 12">
            <a:extLst>
              <a:ext uri="{FF2B5EF4-FFF2-40B4-BE49-F238E27FC236}">
                <a16:creationId xmlns:a16="http://schemas.microsoft.com/office/drawing/2014/main" id="{5C234764-8122-1A42-8BF2-EA18850BA285}"/>
              </a:ext>
            </a:extLst>
          </p:cNvPr>
          <p:cNvPicPr>
            <a:picLocks noChangeAspect="1"/>
          </p:cNvPicPr>
          <p:nvPr/>
        </p:nvPicPr>
        <p:blipFill>
          <a:blip r:embed="rId3"/>
          <a:stretch>
            <a:fillRect/>
          </a:stretch>
        </p:blipFill>
        <p:spPr>
          <a:xfrm>
            <a:off x="7440083" y="336551"/>
            <a:ext cx="1385166" cy="1385166"/>
          </a:xfrm>
          <a:prstGeom prst="rect">
            <a:avLst/>
          </a:prstGeom>
        </p:spPr>
      </p:pic>
    </p:spTree>
    <p:extLst>
      <p:ext uri="{BB962C8B-B14F-4D97-AF65-F5344CB8AC3E}">
        <p14:creationId xmlns:p14="http://schemas.microsoft.com/office/powerpoint/2010/main" val="6141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err="1"/>
              <a:t>Anhalteweg</a:t>
            </a:r>
            <a:r>
              <a:rPr lang="de-DE" dirty="0"/>
              <a:t> unterschiedlicher Verkehrsteilnehmender</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59</a:t>
            </a:fld>
            <a:endParaRPr lang="de-DE" dirty="0"/>
          </a:p>
        </p:txBody>
      </p:sp>
      <p:pic>
        <p:nvPicPr>
          <p:cNvPr id="13" name="Grafik 12">
            <a:extLst>
              <a:ext uri="{FF2B5EF4-FFF2-40B4-BE49-F238E27FC236}">
                <a16:creationId xmlns:a16="http://schemas.microsoft.com/office/drawing/2014/main" id="{5C234764-8122-1A42-8BF2-EA18850BA285}"/>
              </a:ext>
            </a:extLst>
          </p:cNvPr>
          <p:cNvPicPr>
            <a:picLocks noChangeAspect="1"/>
          </p:cNvPicPr>
          <p:nvPr/>
        </p:nvPicPr>
        <p:blipFill>
          <a:blip r:embed="rId2"/>
          <a:stretch>
            <a:fillRect/>
          </a:stretch>
        </p:blipFill>
        <p:spPr>
          <a:xfrm>
            <a:off x="7440083" y="336551"/>
            <a:ext cx="1385166" cy="1385166"/>
          </a:xfrm>
          <a:prstGeom prst="rect">
            <a:avLst/>
          </a:prstGeom>
        </p:spPr>
      </p:pic>
      <p:pic>
        <p:nvPicPr>
          <p:cNvPr id="10" name="Grafik 9">
            <a:extLst>
              <a:ext uri="{FF2B5EF4-FFF2-40B4-BE49-F238E27FC236}">
                <a16:creationId xmlns:a16="http://schemas.microsoft.com/office/drawing/2014/main" id="{A399A7A0-F92A-4C44-A96A-F4347E1444C7}"/>
              </a:ext>
            </a:extLst>
          </p:cNvPr>
          <p:cNvPicPr>
            <a:picLocks noChangeAspect="1"/>
          </p:cNvPicPr>
          <p:nvPr/>
        </p:nvPicPr>
        <p:blipFill>
          <a:blip r:embed="rId3"/>
          <a:stretch>
            <a:fillRect/>
          </a:stretch>
        </p:blipFill>
        <p:spPr>
          <a:xfrm>
            <a:off x="160339" y="1206495"/>
            <a:ext cx="7470450" cy="2900292"/>
          </a:xfrm>
          <a:prstGeom prst="rect">
            <a:avLst/>
          </a:prstGeom>
        </p:spPr>
      </p:pic>
    </p:spTree>
    <p:extLst>
      <p:ext uri="{BB962C8B-B14F-4D97-AF65-F5344CB8AC3E}">
        <p14:creationId xmlns:p14="http://schemas.microsoft.com/office/powerpoint/2010/main" val="160458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307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Zweirädrige Roller &amp; tretunterstützte Zweiräder </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6</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6" y="1223110"/>
            <a:ext cx="6719778" cy="2851307"/>
          </a:xfrm>
        </p:spPr>
        <p:txBody>
          <a:bodyPr anchor="ctr">
            <a:normAutofit/>
          </a:bodyPr>
          <a:lstStyle/>
          <a:p>
            <a:r>
              <a:rPr lang="de-DE" sz="2400" b="1" dirty="0">
                <a:solidFill>
                  <a:schemeClr val="bg1"/>
                </a:solidFill>
              </a:rPr>
              <a:t>Für E-</a:t>
            </a:r>
            <a:r>
              <a:rPr lang="de-DE" sz="2400" b="1" dirty="0" err="1">
                <a:solidFill>
                  <a:schemeClr val="bg1"/>
                </a:solidFill>
              </a:rPr>
              <a:t>Scooter</a:t>
            </a:r>
            <a:r>
              <a:rPr lang="de-DE" sz="2400" b="1" dirty="0">
                <a:solidFill>
                  <a:schemeClr val="bg1"/>
                </a:solidFill>
              </a:rPr>
              <a:t> gilt:</a:t>
            </a:r>
          </a:p>
          <a:p>
            <a:r>
              <a:rPr lang="de-DE" dirty="0">
                <a:solidFill>
                  <a:schemeClr val="bg1"/>
                </a:solidFill>
              </a:rPr>
              <a:t>Sie müssen eine Lenk- oder Haltestange besitzen und außerdem über ein Vorder- und ein Rücklicht sowie über zwei unabhängig voneinander wirkende Bremsen (zwei Handbremsen oder eine Handbremse und eine Fußbremse) und eine Klingel verfügen. Optional kann auch ein Bremslicht vorhanden sein. Ein Sitz darf nicht vorhanden sein.</a:t>
            </a:r>
          </a:p>
          <a:p>
            <a:r>
              <a:rPr lang="de-DE" dirty="0">
                <a:solidFill>
                  <a:schemeClr val="bg1"/>
                </a:solidFill>
              </a:rPr>
              <a:t>Eine Helmpflicht besteht leider nicht. Auch Blinker muss der Elektro-Tretroller nicht haben, die Richtung wird, wie beim Fahrradfahren, per Handzeichen angezeigt. </a:t>
            </a:r>
          </a:p>
          <a:p>
            <a:r>
              <a:rPr lang="de-DE" dirty="0">
                <a:solidFill>
                  <a:schemeClr val="bg1"/>
                </a:solidFill>
              </a:rPr>
              <a:t>Außerdem müssen E-</a:t>
            </a:r>
            <a:r>
              <a:rPr lang="de-DE" dirty="0" err="1">
                <a:solidFill>
                  <a:schemeClr val="bg1"/>
                </a:solidFill>
              </a:rPr>
              <a:t>Scooter</a:t>
            </a:r>
            <a:r>
              <a:rPr lang="de-DE" dirty="0">
                <a:solidFill>
                  <a:schemeClr val="bg1"/>
                </a:solidFill>
              </a:rPr>
              <a:t> weiteren technischen Anforderungen gerecht werden: Sie dürfen nicht breiter als 70 cm, bis 140 cm hoch und bis 200 cm lang sein. Ihr Gewicht darf die 55-Kilo-Marke nicht übersteigen. Sie dürfen ab 14 Jahren gefahren werden und die Höchstgeschwindigkeit beträgt 20 km/h.</a:t>
            </a:r>
          </a:p>
        </p:txBody>
      </p:sp>
      <p:pic>
        <p:nvPicPr>
          <p:cNvPr id="7" name="Grafik 6">
            <a:extLst>
              <a:ext uri="{FF2B5EF4-FFF2-40B4-BE49-F238E27FC236}">
                <a16:creationId xmlns:a16="http://schemas.microsoft.com/office/drawing/2014/main" id="{C5AE8965-779D-8B46-80DC-603B8CBDF09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867" y="1223110"/>
            <a:ext cx="1430965" cy="1428229"/>
          </a:xfrm>
          <a:prstGeom prst="rect">
            <a:avLst/>
          </a:prstGeom>
        </p:spPr>
      </p:pic>
    </p:spTree>
    <p:extLst>
      <p:ext uri="{BB962C8B-B14F-4D97-AF65-F5344CB8AC3E}">
        <p14:creationId xmlns:p14="http://schemas.microsoft.com/office/powerpoint/2010/main" val="263258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05A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Der Tote Winkel</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60</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3" y="1223111"/>
            <a:ext cx="5976280" cy="2851308"/>
          </a:xfrm>
        </p:spPr>
        <p:txBody>
          <a:bodyPr anchor="ctr">
            <a:noAutofit/>
          </a:bodyPr>
          <a:lstStyle/>
          <a:p>
            <a:r>
              <a:rPr lang="de-DE" dirty="0">
                <a:solidFill>
                  <a:schemeClr val="bg1"/>
                </a:solidFill>
              </a:rPr>
              <a:t>Zweiräder sind im Stadtverkehr sehr wendig und gerade in größeren Städten oft sogar schneller unterwegs als PKW. Diese Wendigkeit macht sie gegenüber anderen Verkehrsteilnehmenden sehr flink. Ehe man sich versieht, saust rechts oder links ein Moped, ein Fahrrad oder ein E-</a:t>
            </a:r>
            <a:r>
              <a:rPr lang="de-DE" dirty="0" err="1">
                <a:solidFill>
                  <a:schemeClr val="bg1"/>
                </a:solidFill>
              </a:rPr>
              <a:t>Scooter</a:t>
            </a:r>
            <a:r>
              <a:rPr lang="de-DE" dirty="0">
                <a:solidFill>
                  <a:schemeClr val="bg1"/>
                </a:solidFill>
              </a:rPr>
              <a:t> an einem vorbei. </a:t>
            </a:r>
          </a:p>
          <a:p>
            <a:r>
              <a:rPr lang="de-DE" dirty="0">
                <a:solidFill>
                  <a:schemeClr val="bg1"/>
                </a:solidFill>
              </a:rPr>
              <a:t>Genau diese Situationen gehören zu den Gefährlichsten im Straßenverkehr. Übersehen Fahrende eines PKW, LKW oder Busses beim Abbiegen andere Verkehrsteilnehmende, kann das schwere bis tödliche Folgen für das Unfallopfer haben.</a:t>
            </a:r>
          </a:p>
        </p:txBody>
      </p:sp>
      <p:pic>
        <p:nvPicPr>
          <p:cNvPr id="9" name="Grafik 8">
            <a:extLst>
              <a:ext uri="{FF2B5EF4-FFF2-40B4-BE49-F238E27FC236}">
                <a16:creationId xmlns:a16="http://schemas.microsoft.com/office/drawing/2014/main" id="{9DCA8230-2A3F-C84C-A043-C6CDD71E9CC6}"/>
              </a:ext>
            </a:extLst>
          </p:cNvPr>
          <p:cNvPicPr>
            <a:picLocks noChangeAspect="1"/>
          </p:cNvPicPr>
          <p:nvPr/>
        </p:nvPicPr>
        <p:blipFill rotWithShape="1">
          <a:blip r:embed="rId2">
            <a:extLst>
              <a:ext uri="{28A0092B-C50C-407E-A947-70E740481C1C}">
                <a14:useLocalDpi xmlns:a14="http://schemas.microsoft.com/office/drawing/2010/main"/>
              </a:ext>
            </a:extLst>
          </a:blip>
          <a:srcRect t="-59"/>
          <a:stretch/>
        </p:blipFill>
        <p:spPr>
          <a:xfrm>
            <a:off x="160339" y="1221424"/>
            <a:ext cx="2134718" cy="2851308"/>
          </a:xfrm>
          <a:prstGeom prst="rect">
            <a:avLst/>
          </a:prstGeom>
        </p:spPr>
      </p:pic>
      <p:pic>
        <p:nvPicPr>
          <p:cNvPr id="13" name="Grafik 12">
            <a:extLst>
              <a:ext uri="{FF2B5EF4-FFF2-40B4-BE49-F238E27FC236}">
                <a16:creationId xmlns:a16="http://schemas.microsoft.com/office/drawing/2014/main" id="{5C234764-8122-1A42-8BF2-EA18850BA285}"/>
              </a:ext>
            </a:extLst>
          </p:cNvPr>
          <p:cNvPicPr>
            <a:picLocks noChangeAspect="1"/>
          </p:cNvPicPr>
          <p:nvPr/>
        </p:nvPicPr>
        <p:blipFill>
          <a:blip r:embed="rId3"/>
          <a:stretch>
            <a:fillRect/>
          </a:stretch>
        </p:blipFill>
        <p:spPr>
          <a:xfrm>
            <a:off x="7440083" y="336551"/>
            <a:ext cx="1385166" cy="1385166"/>
          </a:xfrm>
          <a:prstGeom prst="rect">
            <a:avLst/>
          </a:prstGeom>
        </p:spPr>
      </p:pic>
    </p:spTree>
    <p:extLst>
      <p:ext uri="{BB962C8B-B14F-4D97-AF65-F5344CB8AC3E}">
        <p14:creationId xmlns:p14="http://schemas.microsoft.com/office/powerpoint/2010/main" val="122571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60339" y="1223111"/>
            <a:ext cx="8822794" cy="2851308"/>
          </a:xfrm>
          <a:prstGeom prst="rect">
            <a:avLst/>
          </a:prstGeom>
          <a:solidFill>
            <a:srgbClr val="05A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Der Tote Winkel</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61</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394256" y="1223111"/>
            <a:ext cx="5359182" cy="2851308"/>
          </a:xfrm>
        </p:spPr>
        <p:txBody>
          <a:bodyPr anchor="ctr">
            <a:noAutofit/>
          </a:bodyPr>
          <a:lstStyle/>
          <a:p>
            <a:r>
              <a:rPr lang="de-DE" dirty="0">
                <a:solidFill>
                  <a:schemeClr val="bg1"/>
                </a:solidFill>
              </a:rPr>
              <a:t>Das Schlimme daran: Unfallverursachende haben ein echtes Problem, weil sich der auf dem Zweirad Fahrende nicht nur kurzfristig in einem schlecht einsehbaren Bereich befindet und einfach übersehen wird. Die Folgen sind extrem schwer.</a:t>
            </a:r>
          </a:p>
          <a:p>
            <a:r>
              <a:rPr lang="de-DE" dirty="0">
                <a:solidFill>
                  <a:schemeClr val="bg1"/>
                </a:solidFill>
              </a:rPr>
              <a:t>Im Toten Winkel liegen jene Bereiche eines Fahrzeugs, die der Fahrende, trotz Spiegel, nicht einsehen kann.  </a:t>
            </a:r>
          </a:p>
          <a:p>
            <a:r>
              <a:rPr lang="de-DE" dirty="0">
                <a:solidFill>
                  <a:schemeClr val="bg1"/>
                </a:solidFill>
              </a:rPr>
              <a:t>Je nach Fahrzeug sind diese Bereiche mehr oder weniger groß. Die daraus entstehende Gefahr lässt sich nur mindern, wenn alle Verkehrsteilnehmenden aufmerksam sind und – auch wenn sie Vorrang haben – auf die anderen um und neben sich achten und rücksichtsvoll sind.</a:t>
            </a:r>
          </a:p>
        </p:txBody>
      </p:sp>
      <p:pic>
        <p:nvPicPr>
          <p:cNvPr id="10" name="Grafik 9">
            <a:extLst>
              <a:ext uri="{FF2B5EF4-FFF2-40B4-BE49-F238E27FC236}">
                <a16:creationId xmlns:a16="http://schemas.microsoft.com/office/drawing/2014/main" id="{BD9CDB43-3C1B-FB42-B959-CFFD2E47BD2A}"/>
              </a:ext>
            </a:extLst>
          </p:cNvPr>
          <p:cNvPicPr>
            <a:picLocks noChangeAspect="1"/>
          </p:cNvPicPr>
          <p:nvPr/>
        </p:nvPicPr>
        <p:blipFill>
          <a:blip r:embed="rId2"/>
          <a:stretch>
            <a:fillRect/>
          </a:stretch>
        </p:blipFill>
        <p:spPr>
          <a:xfrm>
            <a:off x="5824692" y="1184281"/>
            <a:ext cx="2819857" cy="2819857"/>
          </a:xfrm>
          <a:prstGeom prst="rect">
            <a:avLst/>
          </a:prstGeom>
        </p:spPr>
      </p:pic>
      <p:pic>
        <p:nvPicPr>
          <p:cNvPr id="13" name="Grafik 12">
            <a:extLst>
              <a:ext uri="{FF2B5EF4-FFF2-40B4-BE49-F238E27FC236}">
                <a16:creationId xmlns:a16="http://schemas.microsoft.com/office/drawing/2014/main" id="{5C234764-8122-1A42-8BF2-EA18850BA285}"/>
              </a:ext>
            </a:extLst>
          </p:cNvPr>
          <p:cNvPicPr>
            <a:picLocks noChangeAspect="1"/>
          </p:cNvPicPr>
          <p:nvPr/>
        </p:nvPicPr>
        <p:blipFill>
          <a:blip r:embed="rId3"/>
          <a:stretch>
            <a:fillRect/>
          </a:stretch>
        </p:blipFill>
        <p:spPr>
          <a:xfrm>
            <a:off x="7440083" y="336551"/>
            <a:ext cx="1385166" cy="1385166"/>
          </a:xfrm>
          <a:prstGeom prst="rect">
            <a:avLst/>
          </a:prstGeom>
        </p:spPr>
      </p:pic>
    </p:spTree>
    <p:extLst>
      <p:ext uri="{BB962C8B-B14F-4D97-AF65-F5344CB8AC3E}">
        <p14:creationId xmlns:p14="http://schemas.microsoft.com/office/powerpoint/2010/main" val="147975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60339" y="178025"/>
            <a:ext cx="8822794" cy="3896394"/>
          </a:xfrm>
          <a:prstGeom prst="rect">
            <a:avLst/>
          </a:prstGeom>
          <a:solidFill>
            <a:srgbClr val="05A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62</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394255" y="178025"/>
            <a:ext cx="5164973" cy="3896394"/>
          </a:xfrm>
        </p:spPr>
        <p:txBody>
          <a:bodyPr anchor="ctr">
            <a:noAutofit/>
          </a:bodyPr>
          <a:lstStyle/>
          <a:p>
            <a:r>
              <a:rPr lang="de-DE" sz="2200" b="1" dirty="0">
                <a:solidFill>
                  <a:schemeClr val="bg1"/>
                </a:solidFill>
              </a:rPr>
              <a:t>1.) Berechnet den </a:t>
            </a:r>
            <a:r>
              <a:rPr lang="de-DE" sz="2200" b="1" dirty="0" err="1">
                <a:solidFill>
                  <a:schemeClr val="bg1"/>
                </a:solidFill>
              </a:rPr>
              <a:t>Anhalteweg</a:t>
            </a:r>
            <a:r>
              <a:rPr lang="de-DE" sz="2200" b="1" dirty="0">
                <a:solidFill>
                  <a:schemeClr val="bg1"/>
                </a:solidFill>
              </a:rPr>
              <a:t> für unterschiedliche Geschwindigkeiten.</a:t>
            </a:r>
          </a:p>
          <a:p>
            <a:r>
              <a:rPr lang="de-DE" sz="2200" b="1" dirty="0">
                <a:solidFill>
                  <a:schemeClr val="bg1"/>
                </a:solidFill>
              </a:rPr>
              <a:t>2.) Zeichnet einen Graph für den </a:t>
            </a:r>
            <a:r>
              <a:rPr lang="de-DE" sz="2200" b="1" dirty="0" err="1">
                <a:solidFill>
                  <a:schemeClr val="bg1"/>
                </a:solidFill>
              </a:rPr>
              <a:t>Anhalteweg</a:t>
            </a:r>
            <a:r>
              <a:rPr lang="de-DE" sz="2200" b="1" dirty="0">
                <a:solidFill>
                  <a:schemeClr val="bg1"/>
                </a:solidFill>
              </a:rPr>
              <a:t> in Abhängigkeit zur Geschwindigkeit.</a:t>
            </a:r>
          </a:p>
          <a:p>
            <a:r>
              <a:rPr lang="de-DE" sz="2200" b="1" dirty="0">
                <a:solidFill>
                  <a:schemeClr val="bg1"/>
                </a:solidFill>
              </a:rPr>
              <a:t>3.) Bestimmt den </a:t>
            </a:r>
            <a:r>
              <a:rPr lang="de-DE" sz="2200" b="1" dirty="0" err="1">
                <a:solidFill>
                  <a:schemeClr val="bg1"/>
                </a:solidFill>
              </a:rPr>
              <a:t>Anhalteweg</a:t>
            </a:r>
            <a:r>
              <a:rPr lang="de-DE" sz="2200" b="1" dirty="0">
                <a:solidFill>
                  <a:schemeClr val="bg1"/>
                </a:solidFill>
              </a:rPr>
              <a:t> aus den Graphen für unterschiedliche Geschwindigkeiten.</a:t>
            </a:r>
          </a:p>
        </p:txBody>
      </p:sp>
      <p:grpSp>
        <p:nvGrpSpPr>
          <p:cNvPr id="12" name="Gruppieren 11">
            <a:extLst>
              <a:ext uri="{FF2B5EF4-FFF2-40B4-BE49-F238E27FC236}">
                <a16:creationId xmlns:a16="http://schemas.microsoft.com/office/drawing/2014/main" id="{FE3399C0-4D2D-6B46-AB94-660F3040E3DB}"/>
              </a:ext>
            </a:extLst>
          </p:cNvPr>
          <p:cNvGrpSpPr/>
          <p:nvPr/>
        </p:nvGrpSpPr>
        <p:grpSpPr>
          <a:xfrm rot="252646">
            <a:off x="5443362" y="1385139"/>
            <a:ext cx="3305287" cy="2373220"/>
            <a:chOff x="5081798" y="1480843"/>
            <a:chExt cx="3709608" cy="2420980"/>
          </a:xfrm>
          <a:effectLst>
            <a:outerShdw blurRad="152400" dist="63500" dir="2700000" algn="tl" rotWithShape="0">
              <a:prstClr val="black">
                <a:alpha val="40000"/>
              </a:prstClr>
            </a:outerShdw>
          </a:effectLst>
        </p:grpSpPr>
        <p:sp>
          <p:nvSpPr>
            <p:cNvPr id="11" name="Rechteck 10">
              <a:extLst>
                <a:ext uri="{FF2B5EF4-FFF2-40B4-BE49-F238E27FC236}">
                  <a16:creationId xmlns:a16="http://schemas.microsoft.com/office/drawing/2014/main" id="{A3680C2E-79EE-DC46-8D62-23C9E665058A}"/>
                </a:ext>
              </a:extLst>
            </p:cNvPr>
            <p:cNvSpPr/>
            <p:nvPr/>
          </p:nvSpPr>
          <p:spPr>
            <a:xfrm>
              <a:off x="5081798" y="1480843"/>
              <a:ext cx="3709608" cy="2420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86C7014C-CB7C-5B45-9864-89CDDD78DED9}"/>
                </a:ext>
              </a:extLst>
            </p:cNvPr>
            <p:cNvPicPr>
              <a:picLocks noChangeAspect="1"/>
            </p:cNvPicPr>
            <p:nvPr/>
          </p:nvPicPr>
          <p:blipFill>
            <a:blip r:embed="rId2"/>
            <a:stretch>
              <a:fillRect/>
            </a:stretch>
          </p:blipFill>
          <p:spPr>
            <a:xfrm>
              <a:off x="5239269" y="1585071"/>
              <a:ext cx="3394665" cy="2212523"/>
            </a:xfrm>
            <a:prstGeom prst="rect">
              <a:avLst/>
            </a:prstGeom>
          </p:spPr>
        </p:pic>
      </p:grpSp>
      <p:grpSp>
        <p:nvGrpSpPr>
          <p:cNvPr id="10" name="Gruppieren 9">
            <a:extLst>
              <a:ext uri="{FF2B5EF4-FFF2-40B4-BE49-F238E27FC236}">
                <a16:creationId xmlns:a16="http://schemas.microsoft.com/office/drawing/2014/main" id="{873FD0D9-5A58-3345-8FC6-012F64C8CAFD}"/>
              </a:ext>
            </a:extLst>
          </p:cNvPr>
          <p:cNvGrpSpPr/>
          <p:nvPr/>
        </p:nvGrpSpPr>
        <p:grpSpPr>
          <a:xfrm>
            <a:off x="7000111" y="4352845"/>
            <a:ext cx="1977507" cy="364653"/>
            <a:chOff x="7000111" y="4352845"/>
            <a:chExt cx="1977507" cy="364653"/>
          </a:xfrm>
        </p:grpSpPr>
        <p:sp>
          <p:nvSpPr>
            <p:cNvPr id="13" name="Richtungspfeil 12">
              <a:hlinkClick r:id="rId3" action="ppaction://hlinksldjump"/>
              <a:extLst>
                <a:ext uri="{FF2B5EF4-FFF2-40B4-BE49-F238E27FC236}">
                  <a16:creationId xmlns:a16="http://schemas.microsoft.com/office/drawing/2014/main" id="{DB72177E-199A-9642-9A0F-57059E8C5563}"/>
                </a:ext>
              </a:extLst>
            </p:cNvPr>
            <p:cNvSpPr/>
            <p:nvPr/>
          </p:nvSpPr>
          <p:spPr>
            <a:xfrm flipH="1">
              <a:off x="7000111" y="4352845"/>
              <a:ext cx="1954836" cy="36465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a:hlinkClick r:id="rId3" action="ppaction://hlinksldjump"/>
              <a:extLst>
                <a:ext uri="{FF2B5EF4-FFF2-40B4-BE49-F238E27FC236}">
                  <a16:creationId xmlns:a16="http://schemas.microsoft.com/office/drawing/2014/main" id="{83765121-341D-7D47-9F30-450CF14CC95B}"/>
                </a:ext>
              </a:extLst>
            </p:cNvPr>
            <p:cNvSpPr txBox="1">
              <a:spLocks/>
            </p:cNvSpPr>
            <p:nvPr/>
          </p:nvSpPr>
          <p:spPr>
            <a:xfrm>
              <a:off x="7194287" y="4404653"/>
              <a:ext cx="1783331" cy="261036"/>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900" dirty="0">
                  <a:solidFill>
                    <a:schemeClr val="bg1"/>
                  </a:solidFill>
                </a:rPr>
                <a:t>Zurück zum Inhaltsverzeichnis</a:t>
              </a:r>
            </a:p>
          </p:txBody>
        </p:sp>
      </p:grpSp>
    </p:spTree>
    <p:extLst>
      <p:ext uri="{BB962C8B-B14F-4D97-AF65-F5344CB8AC3E}">
        <p14:creationId xmlns:p14="http://schemas.microsoft.com/office/powerpoint/2010/main" val="374331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32D70C54-8459-E84C-9DF3-596AB010DCE0}"/>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162000" y="121500"/>
            <a:ext cx="8821133" cy="3975441"/>
          </a:xfrm>
        </p:spPr>
      </p:pic>
      <p:sp>
        <p:nvSpPr>
          <p:cNvPr id="8" name="Rechteck 7">
            <a:extLst>
              <a:ext uri="{FF2B5EF4-FFF2-40B4-BE49-F238E27FC236}">
                <a16:creationId xmlns:a16="http://schemas.microsoft.com/office/drawing/2014/main" id="{923FD36B-EAAC-D444-988F-013B13A1D982}"/>
              </a:ext>
            </a:extLst>
          </p:cNvPr>
          <p:cNvSpPr/>
          <p:nvPr/>
        </p:nvSpPr>
        <p:spPr>
          <a:xfrm>
            <a:off x="159733" y="385697"/>
            <a:ext cx="3578787" cy="1145391"/>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2615C2F3-7AD8-C94F-8B89-8D932368409A}"/>
              </a:ext>
            </a:extLst>
          </p:cNvPr>
          <p:cNvSpPr>
            <a:spLocks noGrp="1"/>
          </p:cNvSpPr>
          <p:nvPr>
            <p:ph type="body" idx="1"/>
          </p:nvPr>
        </p:nvSpPr>
        <p:spPr>
          <a:xfrm>
            <a:off x="324001" y="447290"/>
            <a:ext cx="2427666" cy="999785"/>
          </a:xfrm>
        </p:spPr>
        <p:txBody>
          <a:bodyPr anchor="ctr">
            <a:noAutofit/>
          </a:bodyPr>
          <a:lstStyle/>
          <a:p>
            <a:r>
              <a:rPr lang="de-DE" sz="2400" b="1" dirty="0"/>
              <a:t>Wettbewerb</a:t>
            </a:r>
            <a:endParaRPr lang="de-DE" sz="2400" dirty="0"/>
          </a:p>
        </p:txBody>
      </p:sp>
      <p:sp>
        <p:nvSpPr>
          <p:cNvPr id="4" name="Foliennummernplatzhalter 3">
            <a:extLst>
              <a:ext uri="{FF2B5EF4-FFF2-40B4-BE49-F238E27FC236}">
                <a16:creationId xmlns:a16="http://schemas.microsoft.com/office/drawing/2014/main" id="{C3EA8CE0-AF55-DF48-A6BF-5C7700CA082D}"/>
              </a:ext>
            </a:extLst>
          </p:cNvPr>
          <p:cNvSpPr>
            <a:spLocks noGrp="1"/>
          </p:cNvSpPr>
          <p:nvPr>
            <p:ph type="sldNum" sz="quarter" idx="16"/>
          </p:nvPr>
        </p:nvSpPr>
        <p:spPr/>
        <p:txBody>
          <a:bodyPr/>
          <a:lstStyle/>
          <a:p>
            <a:fld id="{C14075F3-F5BF-419D-BE50-EBF9B68250F3}" type="slidenum">
              <a:rPr lang="de-DE" smtClean="0"/>
              <a:pPr/>
              <a:t>63</a:t>
            </a:fld>
            <a:endParaRPr lang="de-DE" dirty="0"/>
          </a:p>
        </p:txBody>
      </p:sp>
      <p:pic>
        <p:nvPicPr>
          <p:cNvPr id="12" name="Grafik 11">
            <a:extLst>
              <a:ext uri="{FF2B5EF4-FFF2-40B4-BE49-F238E27FC236}">
                <a16:creationId xmlns:a16="http://schemas.microsoft.com/office/drawing/2014/main" id="{2D23F02F-3E1E-ED48-9BD5-FC0575874D22}"/>
              </a:ext>
            </a:extLst>
          </p:cNvPr>
          <p:cNvPicPr>
            <a:picLocks noChangeAspect="1"/>
          </p:cNvPicPr>
          <p:nvPr/>
        </p:nvPicPr>
        <p:blipFill>
          <a:blip r:embed="rId3"/>
          <a:stretch>
            <a:fillRect/>
          </a:stretch>
        </p:blipFill>
        <p:spPr>
          <a:xfrm>
            <a:off x="3087964" y="296626"/>
            <a:ext cx="1301111" cy="1301111"/>
          </a:xfrm>
          <a:prstGeom prst="rect">
            <a:avLst/>
          </a:prstGeom>
        </p:spPr>
      </p:pic>
    </p:spTree>
    <p:extLst>
      <p:ext uri="{BB962C8B-B14F-4D97-AF65-F5344CB8AC3E}">
        <p14:creationId xmlns:p14="http://schemas.microsoft.com/office/powerpoint/2010/main" val="346286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60339" y="1223111"/>
            <a:ext cx="8822794"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Aufgabenstellung</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64</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394255" y="1223111"/>
            <a:ext cx="7279744" cy="2851308"/>
          </a:xfrm>
        </p:spPr>
        <p:txBody>
          <a:bodyPr anchor="ctr">
            <a:noAutofit/>
          </a:bodyPr>
          <a:lstStyle/>
          <a:p>
            <a:r>
              <a:rPr lang="de-DE" sz="2400" b="1" dirty="0">
                <a:solidFill>
                  <a:schemeClr val="bg1"/>
                </a:solidFill>
              </a:rPr>
              <a:t>Selbstanalyse und Durchführung einer Meinungsumfrage mit anschließender </a:t>
            </a:r>
            <a:br>
              <a:rPr lang="de-DE" sz="2400" b="1" dirty="0">
                <a:solidFill>
                  <a:schemeClr val="bg1"/>
                </a:solidFill>
              </a:rPr>
            </a:br>
            <a:r>
              <a:rPr lang="de-DE" sz="2400" b="1" dirty="0">
                <a:solidFill>
                  <a:schemeClr val="bg1"/>
                </a:solidFill>
              </a:rPr>
              <a:t>Erstellung einer Gefährdungsanalyse zum Thema „E-</a:t>
            </a:r>
            <a:r>
              <a:rPr lang="de-DE" sz="2400" b="1" dirty="0" err="1">
                <a:solidFill>
                  <a:schemeClr val="bg1"/>
                </a:solidFill>
              </a:rPr>
              <a:t>Scooter</a:t>
            </a:r>
            <a:r>
              <a:rPr lang="de-DE" sz="2400" b="1" dirty="0">
                <a:solidFill>
                  <a:schemeClr val="bg1"/>
                </a:solidFill>
              </a:rPr>
              <a:t>“ im schulischen Umfeld.</a:t>
            </a:r>
          </a:p>
        </p:txBody>
      </p:sp>
      <p:pic>
        <p:nvPicPr>
          <p:cNvPr id="11" name="Grafik 10">
            <a:extLst>
              <a:ext uri="{FF2B5EF4-FFF2-40B4-BE49-F238E27FC236}">
                <a16:creationId xmlns:a16="http://schemas.microsoft.com/office/drawing/2014/main" id="{9CAB373E-3B3C-1144-B0AF-FAA4919E15A2}"/>
              </a:ext>
            </a:extLst>
          </p:cNvPr>
          <p:cNvPicPr>
            <a:picLocks noChangeAspect="1"/>
          </p:cNvPicPr>
          <p:nvPr/>
        </p:nvPicPr>
        <p:blipFill>
          <a:blip r:embed="rId2"/>
          <a:stretch>
            <a:fillRect/>
          </a:stretch>
        </p:blipFill>
        <p:spPr>
          <a:xfrm>
            <a:off x="7440084" y="368821"/>
            <a:ext cx="1385166" cy="1385166"/>
          </a:xfrm>
          <a:prstGeom prst="rect">
            <a:avLst/>
          </a:prstGeom>
        </p:spPr>
      </p:pic>
    </p:spTree>
    <p:extLst>
      <p:ext uri="{BB962C8B-B14F-4D97-AF65-F5344CB8AC3E}">
        <p14:creationId xmlns:p14="http://schemas.microsoft.com/office/powerpoint/2010/main" val="142669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6709C38-A795-1546-8225-9D9E315D4E3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4242" y="1223112"/>
            <a:ext cx="2130816" cy="2841088"/>
          </a:xfrm>
          <a:prstGeom prst="rect">
            <a:avLst/>
          </a:prstGeom>
        </p:spPr>
      </p:pic>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Die Wettbewerbselemente</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65</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2" y="1223111"/>
            <a:ext cx="6145689" cy="2851308"/>
          </a:xfrm>
        </p:spPr>
        <p:txBody>
          <a:bodyPr anchor="ctr">
            <a:noAutofit/>
          </a:bodyPr>
          <a:lstStyle/>
          <a:p>
            <a:r>
              <a:rPr lang="de-DE" sz="2000" b="1" dirty="0">
                <a:solidFill>
                  <a:schemeClr val="bg1"/>
                </a:solidFill>
              </a:rPr>
              <a:t>Teil 1: Der Selbsttest und seine Dokumentation</a:t>
            </a:r>
          </a:p>
          <a:p>
            <a:r>
              <a:rPr lang="de-DE" sz="2000" b="1" dirty="0">
                <a:solidFill>
                  <a:schemeClr val="bg1"/>
                </a:solidFill>
              </a:rPr>
              <a:t>Teil 2: Die Meinungsumfrage</a:t>
            </a:r>
          </a:p>
          <a:p>
            <a:r>
              <a:rPr lang="de-DE" sz="2000" b="1" dirty="0">
                <a:solidFill>
                  <a:schemeClr val="bg1"/>
                </a:solidFill>
              </a:rPr>
              <a:t>Teil 3: Die Auswertung der Meinungsumfrage</a:t>
            </a:r>
            <a:endParaRPr lang="de-DE" sz="2000" dirty="0">
              <a:solidFill>
                <a:schemeClr val="bg1"/>
              </a:solidFill>
            </a:endParaRPr>
          </a:p>
          <a:p>
            <a:r>
              <a:rPr lang="de-DE" sz="2000" b="1" dirty="0">
                <a:solidFill>
                  <a:schemeClr val="bg1"/>
                </a:solidFill>
              </a:rPr>
              <a:t>Teil 4: Die Gefährdungsanalyse</a:t>
            </a:r>
            <a:endParaRPr lang="de-DE" sz="2000" dirty="0">
              <a:solidFill>
                <a:schemeClr val="bg1"/>
              </a:solidFill>
            </a:endParaRPr>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3"/>
          <a:stretch>
            <a:fillRect/>
          </a:stretch>
        </p:blipFill>
        <p:spPr>
          <a:xfrm>
            <a:off x="7440084" y="368821"/>
            <a:ext cx="1385166" cy="1385166"/>
          </a:xfrm>
          <a:prstGeom prst="rect">
            <a:avLst/>
          </a:prstGeom>
        </p:spPr>
      </p:pic>
    </p:spTree>
    <p:extLst>
      <p:ext uri="{BB962C8B-B14F-4D97-AF65-F5344CB8AC3E}">
        <p14:creationId xmlns:p14="http://schemas.microsoft.com/office/powerpoint/2010/main" val="15250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Die Wettbewerbsdokumentation</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66</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2" y="1223111"/>
            <a:ext cx="6145689" cy="2851308"/>
          </a:xfrm>
        </p:spPr>
        <p:txBody>
          <a:bodyPr anchor="ctr">
            <a:noAutofit/>
          </a:bodyPr>
          <a:lstStyle/>
          <a:p>
            <a:r>
              <a:rPr lang="de-DE" dirty="0">
                <a:solidFill>
                  <a:schemeClr val="bg1"/>
                </a:solidFill>
              </a:rPr>
              <a:t>Die Wettbewerbselemente 1 bis 4, zusammengefasst in einer Dokumentation, ergeben einen Wettbewerbsbeitrag. </a:t>
            </a:r>
          </a:p>
          <a:p>
            <a:r>
              <a:rPr lang="de-DE" dirty="0">
                <a:solidFill>
                  <a:schemeClr val="bg1"/>
                </a:solidFill>
              </a:rPr>
              <a:t>Um die Ergebnisse des Wettbewerbs und die daraus resultierende Gefährdungsanalyse nachvollziehbar zu machen, müssen sich die Teilnehmenden auf eine Dokumentationsart einigen. Möglich ist z. B. eine Datei (Power Point, Word o. ä.), in der der Ablauf und die Beschreibung der Herangehensweise, die Teilnehmenden (mit Name und Foto), Making-</a:t>
            </a:r>
            <a:r>
              <a:rPr lang="de-DE" dirty="0" err="1">
                <a:solidFill>
                  <a:schemeClr val="bg1"/>
                </a:solidFill>
              </a:rPr>
              <a:t>of</a:t>
            </a:r>
            <a:r>
              <a:rPr lang="de-DE" dirty="0">
                <a:solidFill>
                  <a:schemeClr val="bg1"/>
                </a:solidFill>
              </a:rPr>
              <a:t>-Fotos der Befragungen und natürlich die Gefährdungsanalyse dargestellt sind.</a:t>
            </a:r>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2"/>
          <a:stretch>
            <a:fillRect/>
          </a:stretch>
        </p:blipFill>
        <p:spPr>
          <a:xfrm>
            <a:off x="7440084" y="368821"/>
            <a:ext cx="1385166" cy="1385166"/>
          </a:xfrm>
          <a:prstGeom prst="rect">
            <a:avLst/>
          </a:prstGeom>
        </p:spPr>
      </p:pic>
      <p:pic>
        <p:nvPicPr>
          <p:cNvPr id="11" name="Grafik 10">
            <a:extLst>
              <a:ext uri="{FF2B5EF4-FFF2-40B4-BE49-F238E27FC236}">
                <a16:creationId xmlns:a16="http://schemas.microsoft.com/office/drawing/2014/main" id="{C7D8F2AC-4F85-6B41-9131-8B7A7669EEA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4242" y="1223112"/>
            <a:ext cx="2130816" cy="2841088"/>
          </a:xfrm>
          <a:prstGeom prst="rect">
            <a:avLst/>
          </a:prstGeom>
        </p:spPr>
      </p:pic>
    </p:spTree>
    <p:extLst>
      <p:ext uri="{BB962C8B-B14F-4D97-AF65-F5344CB8AC3E}">
        <p14:creationId xmlns:p14="http://schemas.microsoft.com/office/powerpoint/2010/main" val="25355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C7D8F2AC-4F85-6B41-9131-8B7A7669EEA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863315" y="1223112"/>
            <a:ext cx="4119817" cy="2841088"/>
          </a:xfrm>
          <a:prstGeom prst="rect">
            <a:avLst/>
          </a:prstGeom>
        </p:spPr>
      </p:pic>
      <p:sp>
        <p:nvSpPr>
          <p:cNvPr id="9" name="Rechteck 8">
            <a:extLst>
              <a:ext uri="{FF2B5EF4-FFF2-40B4-BE49-F238E27FC236}">
                <a16:creationId xmlns:a16="http://schemas.microsoft.com/office/drawing/2014/main" id="{2EB2CFF4-857C-5349-861F-B91FA8805081}"/>
              </a:ext>
            </a:extLst>
          </p:cNvPr>
          <p:cNvSpPr/>
          <p:nvPr/>
        </p:nvSpPr>
        <p:spPr>
          <a:xfrm>
            <a:off x="160340" y="1223111"/>
            <a:ext cx="4702976"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Wichtiger Hinweis:</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67</a:t>
            </a:fld>
            <a:endParaRPr lang="de-DE" dirty="0"/>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3"/>
          <a:stretch>
            <a:fillRect/>
          </a:stretch>
        </p:blipFill>
        <p:spPr>
          <a:xfrm>
            <a:off x="7440084" y="368821"/>
            <a:ext cx="1385166" cy="1385166"/>
          </a:xfrm>
          <a:prstGeom prst="rect">
            <a:avLst/>
          </a:prstGeom>
        </p:spPr>
      </p:pic>
      <p:sp>
        <p:nvSpPr>
          <p:cNvPr id="12" name="Textplatzhalter 3">
            <a:extLst>
              <a:ext uri="{FF2B5EF4-FFF2-40B4-BE49-F238E27FC236}">
                <a16:creationId xmlns:a16="http://schemas.microsoft.com/office/drawing/2014/main" id="{9027408B-57BD-1F4C-A19E-E03F42FF6248}"/>
              </a:ext>
            </a:extLst>
          </p:cNvPr>
          <p:cNvSpPr txBox="1">
            <a:spLocks/>
          </p:cNvSpPr>
          <p:nvPr/>
        </p:nvSpPr>
        <p:spPr>
          <a:xfrm>
            <a:off x="318750" y="1223111"/>
            <a:ext cx="4386683" cy="2851308"/>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solidFill>
                  <a:schemeClr val="bg1"/>
                </a:solidFill>
              </a:rPr>
              <a:t>Für Fotos, auf denen Teilnehmende oder Befragte zu sehen sind und die in den Wettbewerbsunterlagen und deren Dokumentation verwendet werden, muss das Einverständnis der entsprechenden Personen vorliegen! </a:t>
            </a:r>
          </a:p>
        </p:txBody>
      </p:sp>
    </p:spTree>
    <p:extLst>
      <p:ext uri="{BB962C8B-B14F-4D97-AF65-F5344CB8AC3E}">
        <p14:creationId xmlns:p14="http://schemas.microsoft.com/office/powerpoint/2010/main" val="39593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Teil 1: Der Selbsttest</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68</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2" y="1223111"/>
            <a:ext cx="6145689" cy="2851308"/>
          </a:xfrm>
        </p:spPr>
        <p:txBody>
          <a:bodyPr anchor="ctr">
            <a:noAutofit/>
          </a:bodyPr>
          <a:lstStyle/>
          <a:p>
            <a:r>
              <a:rPr lang="de-DE" sz="2400" b="1" dirty="0">
                <a:solidFill>
                  <a:schemeClr val="bg1"/>
                </a:solidFill>
              </a:rPr>
              <a:t>Sammelt Eure Antworten auf die hier gestellten Fragen und stellt sie möglichst plakativ dar. </a:t>
            </a:r>
          </a:p>
          <a:p>
            <a:r>
              <a:rPr lang="de-DE" sz="2400" b="1" dirty="0">
                <a:solidFill>
                  <a:schemeClr val="bg1"/>
                </a:solidFill>
              </a:rPr>
              <a:t>Zum Beispiel in Form einer Mindmap, digital oder ganz klassisch als Flipchart. </a:t>
            </a:r>
            <a:endParaRPr lang="de-DE" sz="2400" dirty="0">
              <a:solidFill>
                <a:schemeClr val="bg1"/>
              </a:solidFill>
            </a:endParaRPr>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2"/>
          <a:stretch>
            <a:fillRect/>
          </a:stretch>
        </p:blipFill>
        <p:spPr>
          <a:xfrm>
            <a:off x="7440084" y="368821"/>
            <a:ext cx="1385166" cy="1385166"/>
          </a:xfrm>
          <a:prstGeom prst="rect">
            <a:avLst/>
          </a:prstGeom>
        </p:spPr>
      </p:pic>
      <p:pic>
        <p:nvPicPr>
          <p:cNvPr id="7" name="Grafik 6">
            <a:extLst>
              <a:ext uri="{FF2B5EF4-FFF2-40B4-BE49-F238E27FC236}">
                <a16:creationId xmlns:a16="http://schemas.microsoft.com/office/drawing/2014/main" id="{5A1CD9DF-5543-A44C-8D64-6A4AE743532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2822" y="1223111"/>
            <a:ext cx="1908811" cy="2082800"/>
          </a:xfrm>
          <a:prstGeom prst="rect">
            <a:avLst/>
          </a:prstGeom>
          <a:effectLst>
            <a:outerShdw blurRad="152400" dist="63500" dir="2700000" algn="tl" rotWithShape="0">
              <a:prstClr val="black">
                <a:alpha val="40000"/>
              </a:prstClr>
            </a:outerShdw>
          </a:effectLst>
        </p:spPr>
      </p:pic>
      <p:pic>
        <p:nvPicPr>
          <p:cNvPr id="11" name="Grafik 10">
            <a:extLst>
              <a:ext uri="{FF2B5EF4-FFF2-40B4-BE49-F238E27FC236}">
                <a16:creationId xmlns:a16="http://schemas.microsoft.com/office/drawing/2014/main" id="{EA6EBC08-5720-0E4B-95CA-50262D0DE65E}"/>
              </a:ext>
            </a:extLst>
          </p:cNvPr>
          <p:cNvPicPr>
            <a:picLocks noChangeAspect="1"/>
          </p:cNvPicPr>
          <p:nvPr/>
        </p:nvPicPr>
        <p:blipFill rotWithShape="1">
          <a:blip r:embed="rId4">
            <a:extLst>
              <a:ext uri="{28A0092B-C50C-407E-A947-70E740481C1C}">
                <a14:useLocalDpi xmlns:a14="http://schemas.microsoft.com/office/drawing/2010/main"/>
              </a:ext>
            </a:extLst>
          </a:blip>
          <a:srcRect r="-4918"/>
          <a:stretch/>
        </p:blipFill>
        <p:spPr>
          <a:xfrm>
            <a:off x="3822979" y="0"/>
            <a:ext cx="1908864" cy="1683143"/>
          </a:xfrm>
          <a:prstGeom prst="rect">
            <a:avLst/>
          </a:prstGeom>
          <a:effectLst>
            <a:outerShdw blurRad="152400" dist="63500" dir="2700000" algn="tl" rotWithShape="0">
              <a:prstClr val="black">
                <a:alpha val="40000"/>
              </a:prstClr>
            </a:outerShdw>
          </a:effectLst>
        </p:spPr>
      </p:pic>
    </p:spTree>
    <p:extLst>
      <p:ext uri="{BB962C8B-B14F-4D97-AF65-F5344CB8AC3E}">
        <p14:creationId xmlns:p14="http://schemas.microsoft.com/office/powerpoint/2010/main" val="24954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459358E-CE68-0A49-88D4-A2ABCEED8263}"/>
              </a:ext>
            </a:extLst>
          </p:cNvPr>
          <p:cNvSpPr/>
          <p:nvPr/>
        </p:nvSpPr>
        <p:spPr>
          <a:xfrm>
            <a:off x="171039" y="1223111"/>
            <a:ext cx="8810962"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5D998100-B3A2-6841-81A1-D8AA05A8C860}"/>
              </a:ext>
            </a:extLst>
          </p:cNvPr>
          <p:cNvSpPr>
            <a:spLocks noGrp="1"/>
          </p:cNvSpPr>
          <p:nvPr>
            <p:ph type="title"/>
          </p:nvPr>
        </p:nvSpPr>
        <p:spPr/>
        <p:txBody>
          <a:bodyPr/>
          <a:lstStyle/>
          <a:p>
            <a:r>
              <a:rPr lang="de-DE" dirty="0"/>
              <a:t>Teil 1: Der Selbsttest</a:t>
            </a:r>
          </a:p>
        </p:txBody>
      </p:sp>
      <p:sp>
        <p:nvSpPr>
          <p:cNvPr id="3" name="Inhaltsplatzhalter 2">
            <a:extLst>
              <a:ext uri="{FF2B5EF4-FFF2-40B4-BE49-F238E27FC236}">
                <a16:creationId xmlns:a16="http://schemas.microsoft.com/office/drawing/2014/main" id="{8BDE7C2C-B177-364A-B7AA-3733B8D4F1F4}"/>
              </a:ext>
            </a:extLst>
          </p:cNvPr>
          <p:cNvSpPr>
            <a:spLocks noGrp="1"/>
          </p:cNvSpPr>
          <p:nvPr>
            <p:ph sz="half" idx="1"/>
          </p:nvPr>
        </p:nvSpPr>
        <p:spPr>
          <a:xfrm>
            <a:off x="160338" y="1626199"/>
            <a:ext cx="4320000" cy="2875360"/>
          </a:xfrm>
        </p:spPr>
        <p:txBody>
          <a:bodyPr>
            <a:normAutofit/>
          </a:bodyPr>
          <a:lstStyle/>
          <a:p>
            <a:pPr marL="171450" indent="-171450">
              <a:buFont typeface="Arial" panose="020B0604020202020204" pitchFamily="34" charset="0"/>
              <a:buChar char="•"/>
            </a:pPr>
            <a:r>
              <a:rPr lang="de-DE" dirty="0">
                <a:solidFill>
                  <a:schemeClr val="bg1"/>
                </a:solidFill>
              </a:rPr>
              <a:t>Welche Voraussetzungen muss ein E-</a:t>
            </a:r>
            <a:r>
              <a:rPr lang="de-DE" dirty="0" err="1">
                <a:solidFill>
                  <a:schemeClr val="bg1"/>
                </a:solidFill>
              </a:rPr>
              <a:t>Scooter</a:t>
            </a:r>
            <a:r>
              <a:rPr lang="de-DE" dirty="0">
                <a:solidFill>
                  <a:schemeClr val="bg1"/>
                </a:solidFill>
              </a:rPr>
              <a:t> erfüllen, damit Du Dich mit ihm im Straßenverkehr bewegen darfst? Erzähl doch mal.</a:t>
            </a:r>
          </a:p>
          <a:p>
            <a:pPr marL="171450" indent="-171450">
              <a:buFont typeface="Arial" panose="020B0604020202020204" pitchFamily="34" charset="0"/>
              <a:buChar char="•"/>
            </a:pPr>
            <a:r>
              <a:rPr lang="de-DE" dirty="0">
                <a:solidFill>
                  <a:schemeClr val="bg1"/>
                </a:solidFill>
              </a:rPr>
              <a:t>Hast Du bereits Erfahrungen  beim Fahren mit einem E-</a:t>
            </a:r>
            <a:r>
              <a:rPr lang="de-DE" dirty="0" err="1">
                <a:solidFill>
                  <a:schemeClr val="bg1"/>
                </a:solidFill>
              </a:rPr>
              <a:t>Scooter</a:t>
            </a:r>
            <a:r>
              <a:rPr lang="de-DE" dirty="0">
                <a:solidFill>
                  <a:schemeClr val="bg1"/>
                </a:solidFill>
              </a:rPr>
              <a:t>? Wie war das Fahrgefühl? Erzähl uns davon!</a:t>
            </a:r>
          </a:p>
          <a:p>
            <a:pPr marL="171450" indent="-171450">
              <a:buFont typeface="Arial" panose="020B0604020202020204" pitchFamily="34" charset="0"/>
              <a:buChar char="•"/>
            </a:pPr>
            <a:r>
              <a:rPr lang="de-DE" dirty="0">
                <a:solidFill>
                  <a:schemeClr val="bg1"/>
                </a:solidFill>
              </a:rPr>
              <a:t>Hältst Du E-</a:t>
            </a:r>
            <a:r>
              <a:rPr lang="de-DE" dirty="0" err="1">
                <a:solidFill>
                  <a:schemeClr val="bg1"/>
                </a:solidFill>
              </a:rPr>
              <a:t>Scooterfahren</a:t>
            </a:r>
            <a:r>
              <a:rPr lang="de-DE" dirty="0">
                <a:solidFill>
                  <a:schemeClr val="bg1"/>
                </a:solidFill>
              </a:rPr>
              <a:t> für gefährlich? Wenn ja, nenne Gründe! Wenn nein, bitte nenne auch dafür Gründe</a:t>
            </a:r>
          </a:p>
          <a:p>
            <a:pPr marL="171450" indent="-171450">
              <a:buFont typeface="Arial" panose="020B0604020202020204" pitchFamily="34" charset="0"/>
              <a:buChar char="•"/>
            </a:pPr>
            <a:r>
              <a:rPr lang="de-DE" dirty="0">
                <a:solidFill>
                  <a:schemeClr val="bg1"/>
                </a:solidFill>
              </a:rPr>
              <a:t>Kennst Du die verschiedenen Arten von </a:t>
            </a:r>
            <a:r>
              <a:rPr lang="de-DE" dirty="0" err="1">
                <a:solidFill>
                  <a:schemeClr val="bg1"/>
                </a:solidFill>
              </a:rPr>
              <a:t>Elektrokleinstfahrzeugen</a:t>
            </a:r>
            <a:r>
              <a:rPr lang="de-DE" dirty="0">
                <a:solidFill>
                  <a:schemeClr val="bg1"/>
                </a:solidFill>
              </a:rPr>
              <a:t>? Zähle sie mal auf!</a:t>
            </a:r>
          </a:p>
        </p:txBody>
      </p:sp>
      <p:sp>
        <p:nvSpPr>
          <p:cNvPr id="4" name="Inhaltsplatzhalter 3">
            <a:extLst>
              <a:ext uri="{FF2B5EF4-FFF2-40B4-BE49-F238E27FC236}">
                <a16:creationId xmlns:a16="http://schemas.microsoft.com/office/drawing/2014/main" id="{CF545FC6-CD7B-EE46-9727-8190829D5C48}"/>
              </a:ext>
            </a:extLst>
          </p:cNvPr>
          <p:cNvSpPr>
            <a:spLocks noGrp="1"/>
          </p:cNvSpPr>
          <p:nvPr>
            <p:ph sz="half" idx="2"/>
          </p:nvPr>
        </p:nvSpPr>
        <p:spPr>
          <a:xfrm>
            <a:off x="4652962" y="2185315"/>
            <a:ext cx="4320000" cy="2875360"/>
          </a:xfrm>
        </p:spPr>
        <p:txBody>
          <a:bodyPr>
            <a:normAutofit/>
          </a:bodyPr>
          <a:lstStyle/>
          <a:p>
            <a:pPr marL="171450" indent="-171450">
              <a:buFont typeface="Arial" panose="020B0604020202020204" pitchFamily="34" charset="0"/>
              <a:buChar char="•"/>
            </a:pPr>
            <a:r>
              <a:rPr lang="de-DE" dirty="0">
                <a:solidFill>
                  <a:schemeClr val="bg1"/>
                </a:solidFill>
              </a:rPr>
              <a:t>Würdest Du Dir einen E-</a:t>
            </a:r>
            <a:r>
              <a:rPr lang="de-DE" dirty="0" err="1">
                <a:solidFill>
                  <a:schemeClr val="bg1"/>
                </a:solidFill>
              </a:rPr>
              <a:t>Scooter</a:t>
            </a:r>
            <a:r>
              <a:rPr lang="de-DE" dirty="0">
                <a:solidFill>
                  <a:schemeClr val="bg1"/>
                </a:solidFill>
              </a:rPr>
              <a:t> kaufen? Wenn ja, warum? Und wenn nein, warum nicht?</a:t>
            </a:r>
          </a:p>
          <a:p>
            <a:pPr marL="171450" indent="-171450">
              <a:buFont typeface="Arial" panose="020B0604020202020204" pitchFamily="34" charset="0"/>
              <a:buChar char="•"/>
            </a:pPr>
            <a:r>
              <a:rPr lang="de-DE" dirty="0">
                <a:solidFill>
                  <a:schemeClr val="bg1"/>
                </a:solidFill>
              </a:rPr>
              <a:t>Wie stehst Du zum Thema E-</a:t>
            </a:r>
            <a:r>
              <a:rPr lang="de-DE" dirty="0" err="1">
                <a:solidFill>
                  <a:schemeClr val="bg1"/>
                </a:solidFill>
              </a:rPr>
              <a:t>Scooter</a:t>
            </a:r>
            <a:r>
              <a:rPr lang="de-DE" dirty="0">
                <a:solidFill>
                  <a:schemeClr val="bg1"/>
                </a:solidFill>
              </a:rPr>
              <a:t> allgemein. </a:t>
            </a:r>
            <a:br>
              <a:rPr lang="de-DE" dirty="0">
                <a:solidFill>
                  <a:schemeClr val="bg1"/>
                </a:solidFill>
              </a:rPr>
            </a:br>
            <a:r>
              <a:rPr lang="de-DE" dirty="0">
                <a:solidFill>
                  <a:schemeClr val="bg1"/>
                </a:solidFill>
              </a:rPr>
              <a:t>Nenne 3 Punkte!</a:t>
            </a:r>
          </a:p>
          <a:p>
            <a:pPr marL="171450" indent="-171450">
              <a:buFont typeface="Arial" panose="020B0604020202020204" pitchFamily="34" charset="0"/>
              <a:buChar char="•"/>
            </a:pPr>
            <a:r>
              <a:rPr lang="de-DE" dirty="0">
                <a:solidFill>
                  <a:schemeClr val="bg1"/>
                </a:solidFill>
              </a:rPr>
              <a:t>Hattest Du schon mal ein unangenehmes Erlebnis im Zusammenhang mit  E-</a:t>
            </a:r>
            <a:r>
              <a:rPr lang="de-DE" dirty="0" err="1">
                <a:solidFill>
                  <a:schemeClr val="bg1"/>
                </a:solidFill>
              </a:rPr>
              <a:t>Scootern</a:t>
            </a:r>
            <a:r>
              <a:rPr lang="de-DE" dirty="0">
                <a:solidFill>
                  <a:schemeClr val="bg1"/>
                </a:solidFill>
              </a:rPr>
              <a:t>, </a:t>
            </a:r>
            <a:r>
              <a:rPr lang="de-DE" dirty="0" err="1">
                <a:solidFill>
                  <a:schemeClr val="bg1"/>
                </a:solidFill>
              </a:rPr>
              <a:t>Pedelecs</a:t>
            </a:r>
            <a:r>
              <a:rPr lang="de-DE" dirty="0">
                <a:solidFill>
                  <a:schemeClr val="bg1"/>
                </a:solidFill>
              </a:rPr>
              <a:t> oder anderen </a:t>
            </a:r>
            <a:r>
              <a:rPr lang="de-DE" dirty="0" err="1">
                <a:solidFill>
                  <a:schemeClr val="bg1"/>
                </a:solidFill>
              </a:rPr>
              <a:t>Elektrokleinstfahrzeugen</a:t>
            </a:r>
            <a:r>
              <a:rPr lang="de-DE" dirty="0">
                <a:solidFill>
                  <a:schemeClr val="bg1"/>
                </a:solidFill>
              </a:rPr>
              <a:t>? Erzähle uns bitte davon!</a:t>
            </a:r>
          </a:p>
          <a:p>
            <a:pPr marL="171450" indent="-171450">
              <a:buFont typeface="Arial" panose="020B0604020202020204" pitchFamily="34" charset="0"/>
              <a:buChar char="•"/>
            </a:pPr>
            <a:endParaRPr lang="de-DE" dirty="0">
              <a:solidFill>
                <a:schemeClr val="bg1"/>
              </a:solidFill>
            </a:endParaRPr>
          </a:p>
        </p:txBody>
      </p:sp>
      <p:sp>
        <p:nvSpPr>
          <p:cNvPr id="5" name="Foliennummernplatzhalter 4">
            <a:extLst>
              <a:ext uri="{FF2B5EF4-FFF2-40B4-BE49-F238E27FC236}">
                <a16:creationId xmlns:a16="http://schemas.microsoft.com/office/drawing/2014/main" id="{BDF0B88B-0428-4943-B045-04DFD8BEF208}"/>
              </a:ext>
            </a:extLst>
          </p:cNvPr>
          <p:cNvSpPr>
            <a:spLocks noGrp="1"/>
          </p:cNvSpPr>
          <p:nvPr>
            <p:ph type="sldNum" sz="quarter" idx="12"/>
          </p:nvPr>
        </p:nvSpPr>
        <p:spPr/>
        <p:txBody>
          <a:bodyPr/>
          <a:lstStyle/>
          <a:p>
            <a:fld id="{C14075F3-F5BF-419D-BE50-EBF9B68250F3}" type="slidenum">
              <a:rPr lang="de-DE" smtClean="0"/>
              <a:pPr/>
              <a:t>69</a:t>
            </a:fld>
            <a:endParaRPr lang="de-DE" dirty="0"/>
          </a:p>
        </p:txBody>
      </p:sp>
      <p:pic>
        <p:nvPicPr>
          <p:cNvPr id="7" name="Grafik 6">
            <a:extLst>
              <a:ext uri="{FF2B5EF4-FFF2-40B4-BE49-F238E27FC236}">
                <a16:creationId xmlns:a16="http://schemas.microsoft.com/office/drawing/2014/main" id="{20DF023A-5F08-9A4C-BB93-14CF67C3624E}"/>
              </a:ext>
            </a:extLst>
          </p:cNvPr>
          <p:cNvPicPr>
            <a:picLocks noChangeAspect="1"/>
          </p:cNvPicPr>
          <p:nvPr/>
        </p:nvPicPr>
        <p:blipFill>
          <a:blip r:embed="rId2"/>
          <a:stretch>
            <a:fillRect/>
          </a:stretch>
        </p:blipFill>
        <p:spPr>
          <a:xfrm>
            <a:off x="7440084" y="368821"/>
            <a:ext cx="1385166" cy="1385166"/>
          </a:xfrm>
          <a:prstGeom prst="rect">
            <a:avLst/>
          </a:prstGeom>
        </p:spPr>
      </p:pic>
      <p:pic>
        <p:nvPicPr>
          <p:cNvPr id="9" name="Grafik 8">
            <a:extLst>
              <a:ext uri="{FF2B5EF4-FFF2-40B4-BE49-F238E27FC236}">
                <a16:creationId xmlns:a16="http://schemas.microsoft.com/office/drawing/2014/main" id="{D88D348D-F56A-524F-8491-1FE6D699A06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70317" y="-161559"/>
            <a:ext cx="1442094" cy="1807240"/>
          </a:xfrm>
          <a:prstGeom prst="rect">
            <a:avLst/>
          </a:prstGeom>
          <a:effectLst>
            <a:outerShdw blurRad="152400" dist="63500" dir="2700000" algn="tl" rotWithShape="0">
              <a:prstClr val="black">
                <a:alpha val="40000"/>
              </a:prstClr>
            </a:outerShdw>
          </a:effectLst>
        </p:spPr>
      </p:pic>
      <p:pic>
        <p:nvPicPr>
          <p:cNvPr id="10" name="Grafik 9">
            <a:extLst>
              <a:ext uri="{FF2B5EF4-FFF2-40B4-BE49-F238E27FC236}">
                <a16:creationId xmlns:a16="http://schemas.microsoft.com/office/drawing/2014/main" id="{79A1B440-2555-9047-8683-8C14D542EE6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512410" y="-9165"/>
            <a:ext cx="1769791" cy="2141137"/>
          </a:xfrm>
          <a:prstGeom prst="rect">
            <a:avLst/>
          </a:prstGeom>
          <a:effectLst>
            <a:outerShdw blurRad="152400" dist="63500" dir="2700000" algn="tl" rotWithShape="0">
              <a:prstClr val="black">
                <a:alpha val="40000"/>
              </a:prstClr>
            </a:outerShdw>
          </a:effectLst>
        </p:spPr>
      </p:pic>
    </p:spTree>
    <p:extLst>
      <p:ext uri="{BB962C8B-B14F-4D97-AF65-F5344CB8AC3E}">
        <p14:creationId xmlns:p14="http://schemas.microsoft.com/office/powerpoint/2010/main" val="232291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307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Zweirädrige Roller &amp; tretunterstützte Zweiräder </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7</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6" y="1223110"/>
            <a:ext cx="6719778" cy="2851307"/>
          </a:xfrm>
        </p:spPr>
        <p:txBody>
          <a:bodyPr anchor="ctr">
            <a:normAutofit/>
          </a:bodyPr>
          <a:lstStyle/>
          <a:p>
            <a:r>
              <a:rPr lang="de-DE" sz="2400" b="1" dirty="0" err="1">
                <a:solidFill>
                  <a:schemeClr val="bg1"/>
                </a:solidFill>
              </a:rPr>
              <a:t>Pedelecs</a:t>
            </a:r>
            <a:r>
              <a:rPr lang="de-DE" sz="2400" dirty="0">
                <a:solidFill>
                  <a:schemeClr val="bg1"/>
                </a:solidFill>
              </a:rPr>
              <a:t> </a:t>
            </a:r>
          </a:p>
          <a:p>
            <a:r>
              <a:rPr lang="de-DE" dirty="0">
                <a:solidFill>
                  <a:schemeClr val="bg1"/>
                </a:solidFill>
              </a:rPr>
              <a:t>… sind Fahrräder mit Tretunterstützung. Das heißt: ein akkubetriebener elektrischer Motor erleichtert das Treten. Allerdings nur dann, wenn man auch selber in die Pedale tritt. </a:t>
            </a:r>
          </a:p>
          <a:p>
            <a:r>
              <a:rPr lang="de-DE" dirty="0">
                <a:solidFill>
                  <a:schemeClr val="bg1"/>
                </a:solidFill>
              </a:rPr>
              <a:t>Umgangssprachlich wird oft von E-Bikes gesprochen, gemeint ist aber das </a:t>
            </a:r>
            <a:r>
              <a:rPr lang="de-DE" dirty="0" err="1">
                <a:solidFill>
                  <a:schemeClr val="bg1"/>
                </a:solidFill>
              </a:rPr>
              <a:t>Pedelec</a:t>
            </a:r>
            <a:r>
              <a:rPr lang="de-DE" dirty="0">
                <a:solidFill>
                  <a:schemeClr val="bg1"/>
                </a:solidFill>
              </a:rPr>
              <a:t>. </a:t>
            </a:r>
            <a:r>
              <a:rPr lang="de-DE" dirty="0" err="1">
                <a:solidFill>
                  <a:schemeClr val="bg1"/>
                </a:solidFill>
              </a:rPr>
              <a:t>Pedelecs</a:t>
            </a:r>
            <a:r>
              <a:rPr lang="de-DE" dirty="0">
                <a:solidFill>
                  <a:schemeClr val="bg1"/>
                </a:solidFill>
              </a:rPr>
              <a:t> dürfen bis maximal 25 km/h elektrisch unterstützt werden, sind zulassungsfrei und gelten im Straßenverkehr als Fahrräder. Dementsprechend gelten für </a:t>
            </a:r>
            <a:r>
              <a:rPr lang="de-DE" dirty="0" err="1">
                <a:solidFill>
                  <a:schemeClr val="bg1"/>
                </a:solidFill>
              </a:rPr>
              <a:t>Pedelecs</a:t>
            </a:r>
            <a:r>
              <a:rPr lang="de-DE" dirty="0">
                <a:solidFill>
                  <a:schemeClr val="bg1"/>
                </a:solidFill>
              </a:rPr>
              <a:t> auch die gleichen Verkehrsregeln wie für Fahrräder. </a:t>
            </a:r>
          </a:p>
          <a:p>
            <a:r>
              <a:rPr lang="de-DE" dirty="0">
                <a:solidFill>
                  <a:schemeClr val="bg1"/>
                </a:solidFill>
              </a:rPr>
              <a:t>E-Bikes hingegen erreichen diese Geschwindigkeit ohne Tretunterstützung und gehören nicht zu den Fahrrädern, sondern zu den motorisierten Zweirädern.</a:t>
            </a:r>
          </a:p>
        </p:txBody>
      </p:sp>
      <p:pic>
        <p:nvPicPr>
          <p:cNvPr id="17" name="Grafik 16">
            <a:extLst>
              <a:ext uri="{FF2B5EF4-FFF2-40B4-BE49-F238E27FC236}">
                <a16:creationId xmlns:a16="http://schemas.microsoft.com/office/drawing/2014/main" id="{D9C8E35D-FB31-E74E-93DC-8D6E5A4E732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868" y="1223110"/>
            <a:ext cx="1476612" cy="1428229"/>
          </a:xfrm>
          <a:prstGeom prst="rect">
            <a:avLst/>
          </a:prstGeom>
        </p:spPr>
      </p:pic>
    </p:spTree>
    <p:extLst>
      <p:ext uri="{BB962C8B-B14F-4D97-AF65-F5344CB8AC3E}">
        <p14:creationId xmlns:p14="http://schemas.microsoft.com/office/powerpoint/2010/main" val="323887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Teil 2 und 3: Meinungsumfrage </a:t>
            </a:r>
            <a:br>
              <a:rPr lang="de-DE" dirty="0"/>
            </a:br>
            <a:r>
              <a:rPr lang="de-DE" dirty="0"/>
              <a:t>und Auswertung (Herangehensweise)</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70</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3" y="1223111"/>
            <a:ext cx="5692536" cy="2851308"/>
          </a:xfrm>
        </p:spPr>
        <p:txBody>
          <a:bodyPr anchor="ctr">
            <a:noAutofit/>
          </a:bodyPr>
          <a:lstStyle/>
          <a:p>
            <a:r>
              <a:rPr lang="de-DE" sz="1800" b="1" dirty="0">
                <a:solidFill>
                  <a:schemeClr val="bg1"/>
                </a:solidFill>
              </a:rPr>
              <a:t>1. Brainstorming innerhalb der Gruppe, der Klasse, des Kurses:</a:t>
            </a:r>
            <a:r>
              <a:rPr lang="de-DE" sz="1800" dirty="0">
                <a:solidFill>
                  <a:schemeClr val="bg1"/>
                </a:solidFill>
              </a:rPr>
              <a:t> </a:t>
            </a:r>
            <a:r>
              <a:rPr lang="de-DE" sz="1800" b="1" dirty="0">
                <a:solidFill>
                  <a:schemeClr val="bg1"/>
                </a:solidFill>
              </a:rPr>
              <a:t>Wann und in welchem Rahmen könnten die Befragungen stattfinden?</a:t>
            </a:r>
            <a:endParaRPr lang="de-DE" sz="1800" dirty="0">
              <a:solidFill>
                <a:schemeClr val="bg1"/>
              </a:solidFill>
            </a:endParaRPr>
          </a:p>
          <a:p>
            <a:r>
              <a:rPr lang="de-DE" dirty="0">
                <a:solidFill>
                  <a:schemeClr val="bg1"/>
                </a:solidFill>
              </a:rPr>
              <a:t>• in den großen Pausen </a:t>
            </a:r>
          </a:p>
          <a:p>
            <a:r>
              <a:rPr lang="de-DE" dirty="0">
                <a:solidFill>
                  <a:schemeClr val="bg1"/>
                </a:solidFill>
              </a:rPr>
              <a:t>• im Lehrerzimmer</a:t>
            </a:r>
          </a:p>
          <a:p>
            <a:r>
              <a:rPr lang="de-DE" dirty="0">
                <a:solidFill>
                  <a:schemeClr val="bg1"/>
                </a:solidFill>
              </a:rPr>
              <a:t>• nach der Schule, auf dem Pausenhof</a:t>
            </a:r>
          </a:p>
          <a:p>
            <a:r>
              <a:rPr lang="de-DE" dirty="0">
                <a:solidFill>
                  <a:schemeClr val="bg1"/>
                </a:solidFill>
              </a:rPr>
              <a:t>• gemischt</a:t>
            </a:r>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2"/>
          <a:stretch>
            <a:fillRect/>
          </a:stretch>
        </p:blipFill>
        <p:spPr>
          <a:xfrm>
            <a:off x="7440084" y="368821"/>
            <a:ext cx="1385166" cy="1385166"/>
          </a:xfrm>
          <a:prstGeom prst="rect">
            <a:avLst/>
          </a:prstGeom>
        </p:spPr>
      </p:pic>
      <p:pic>
        <p:nvPicPr>
          <p:cNvPr id="9" name="Grafik 8">
            <a:extLst>
              <a:ext uri="{FF2B5EF4-FFF2-40B4-BE49-F238E27FC236}">
                <a16:creationId xmlns:a16="http://schemas.microsoft.com/office/drawing/2014/main" id="{BDE9585C-E8D0-204C-B537-B7620CB76C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4242" y="1223112"/>
            <a:ext cx="2130816" cy="2841088"/>
          </a:xfrm>
          <a:prstGeom prst="rect">
            <a:avLst/>
          </a:prstGeom>
        </p:spPr>
      </p:pic>
    </p:spTree>
    <p:extLst>
      <p:ext uri="{BB962C8B-B14F-4D97-AF65-F5344CB8AC3E}">
        <p14:creationId xmlns:p14="http://schemas.microsoft.com/office/powerpoint/2010/main" val="350256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Teil 2 und 3: Meinungsumfrage </a:t>
            </a:r>
            <a:br>
              <a:rPr lang="de-DE" dirty="0"/>
            </a:br>
            <a:r>
              <a:rPr lang="de-DE" dirty="0"/>
              <a:t>und Auswertung (Herangehensweise)</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71</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3" y="1223111"/>
            <a:ext cx="5692536" cy="2851308"/>
          </a:xfrm>
        </p:spPr>
        <p:txBody>
          <a:bodyPr anchor="ctr">
            <a:noAutofit/>
          </a:bodyPr>
          <a:lstStyle/>
          <a:p>
            <a:r>
              <a:rPr lang="de-DE" sz="1800" b="1" dirty="0">
                <a:solidFill>
                  <a:schemeClr val="bg1"/>
                </a:solidFill>
              </a:rPr>
              <a:t>2. Wer kann die Befragungen vornehmen?</a:t>
            </a:r>
            <a:endParaRPr lang="de-DE" sz="1800" dirty="0">
              <a:solidFill>
                <a:schemeClr val="bg1"/>
              </a:solidFill>
            </a:endParaRPr>
          </a:p>
          <a:p>
            <a:r>
              <a:rPr lang="de-DE" dirty="0">
                <a:solidFill>
                  <a:schemeClr val="bg1"/>
                </a:solidFill>
              </a:rPr>
              <a:t>• einzelne Personen</a:t>
            </a:r>
          </a:p>
          <a:p>
            <a:r>
              <a:rPr lang="de-DE" dirty="0">
                <a:solidFill>
                  <a:schemeClr val="bg1"/>
                </a:solidFill>
              </a:rPr>
              <a:t>• ein Team mit mehreren Personen</a:t>
            </a:r>
          </a:p>
          <a:p>
            <a:r>
              <a:rPr lang="de-DE" dirty="0">
                <a:solidFill>
                  <a:schemeClr val="bg1"/>
                </a:solidFill>
              </a:rPr>
              <a:t>• mehrere Teams mit mehreren Personen</a:t>
            </a:r>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2"/>
          <a:stretch>
            <a:fillRect/>
          </a:stretch>
        </p:blipFill>
        <p:spPr>
          <a:xfrm>
            <a:off x="7440084" y="368821"/>
            <a:ext cx="1385166" cy="1385166"/>
          </a:xfrm>
          <a:prstGeom prst="rect">
            <a:avLst/>
          </a:prstGeom>
        </p:spPr>
      </p:pic>
      <p:pic>
        <p:nvPicPr>
          <p:cNvPr id="9" name="Grafik 8">
            <a:extLst>
              <a:ext uri="{FF2B5EF4-FFF2-40B4-BE49-F238E27FC236}">
                <a16:creationId xmlns:a16="http://schemas.microsoft.com/office/drawing/2014/main" id="{BDE9585C-E8D0-204C-B537-B7620CB76C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4242" y="1223112"/>
            <a:ext cx="2130816" cy="2841088"/>
          </a:xfrm>
          <a:prstGeom prst="rect">
            <a:avLst/>
          </a:prstGeom>
        </p:spPr>
      </p:pic>
    </p:spTree>
    <p:extLst>
      <p:ext uri="{BB962C8B-B14F-4D97-AF65-F5344CB8AC3E}">
        <p14:creationId xmlns:p14="http://schemas.microsoft.com/office/powerpoint/2010/main" val="24635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Teil 2 und 3: Meinungsumfrage </a:t>
            </a:r>
            <a:br>
              <a:rPr lang="de-DE" dirty="0"/>
            </a:br>
            <a:r>
              <a:rPr lang="de-DE" dirty="0"/>
              <a:t>und Auswertung (Herangehensweise)</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72</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3" y="1223111"/>
            <a:ext cx="4911110" cy="2851308"/>
          </a:xfrm>
        </p:spPr>
        <p:txBody>
          <a:bodyPr anchor="ctr">
            <a:noAutofit/>
          </a:bodyPr>
          <a:lstStyle/>
          <a:p>
            <a:r>
              <a:rPr lang="de-DE" sz="1800" b="1" dirty="0">
                <a:solidFill>
                  <a:schemeClr val="bg1"/>
                </a:solidFill>
              </a:rPr>
              <a:t>3. Fragebögen kopieren und auf die Teams verteilen.</a:t>
            </a:r>
            <a:endParaRPr lang="de-DE" sz="1800" dirty="0">
              <a:solidFill>
                <a:schemeClr val="bg1"/>
              </a:solidFill>
            </a:endParaRPr>
          </a:p>
          <a:p>
            <a:r>
              <a:rPr lang="de-DE" sz="1800" b="1" dirty="0">
                <a:solidFill>
                  <a:schemeClr val="bg1"/>
                </a:solidFill>
              </a:rPr>
              <a:t>Einverständniserklärung kopieren und auf die Teams verteilen.</a:t>
            </a:r>
            <a:endParaRPr lang="de-DE" sz="1800" dirty="0">
              <a:solidFill>
                <a:schemeClr val="bg1"/>
              </a:solidFill>
            </a:endParaRPr>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2"/>
          <a:stretch>
            <a:fillRect/>
          </a:stretch>
        </p:blipFill>
        <p:spPr>
          <a:xfrm>
            <a:off x="7440084" y="368821"/>
            <a:ext cx="1385166" cy="1385166"/>
          </a:xfrm>
          <a:prstGeom prst="rect">
            <a:avLst/>
          </a:prstGeom>
        </p:spPr>
      </p:pic>
      <p:pic>
        <p:nvPicPr>
          <p:cNvPr id="9" name="Grafik 8">
            <a:extLst>
              <a:ext uri="{FF2B5EF4-FFF2-40B4-BE49-F238E27FC236}">
                <a16:creationId xmlns:a16="http://schemas.microsoft.com/office/drawing/2014/main" id="{BDE9585C-E8D0-204C-B537-B7620CB76C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4242" y="1223112"/>
            <a:ext cx="2130816" cy="2841088"/>
          </a:xfrm>
          <a:prstGeom prst="rect">
            <a:avLst/>
          </a:prstGeom>
        </p:spPr>
      </p:pic>
    </p:spTree>
    <p:extLst>
      <p:ext uri="{BB962C8B-B14F-4D97-AF65-F5344CB8AC3E}">
        <p14:creationId xmlns:p14="http://schemas.microsoft.com/office/powerpoint/2010/main" val="172477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Teil 2 und 3: Meinungsumfrage </a:t>
            </a:r>
            <a:br>
              <a:rPr lang="de-DE" dirty="0"/>
            </a:br>
            <a:r>
              <a:rPr lang="de-DE" dirty="0"/>
              <a:t>und Auswertung (Herangehensweise)</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73</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3" y="1223111"/>
            <a:ext cx="4911110" cy="2851308"/>
          </a:xfrm>
        </p:spPr>
        <p:txBody>
          <a:bodyPr anchor="ctr">
            <a:noAutofit/>
          </a:bodyPr>
          <a:lstStyle/>
          <a:p>
            <a:r>
              <a:rPr lang="de-DE" sz="1800" b="1" dirty="0">
                <a:solidFill>
                  <a:schemeClr val="bg1"/>
                </a:solidFill>
              </a:rPr>
              <a:t>4. Dokumentationsart definieren</a:t>
            </a:r>
            <a:endParaRPr lang="de-DE" sz="1800" dirty="0">
              <a:solidFill>
                <a:schemeClr val="bg1"/>
              </a:solidFill>
            </a:endParaRPr>
          </a:p>
          <a:p>
            <a:r>
              <a:rPr lang="de-DE" dirty="0">
                <a:solidFill>
                  <a:schemeClr val="bg1"/>
                </a:solidFill>
              </a:rPr>
              <a:t>• Fotos</a:t>
            </a:r>
          </a:p>
          <a:p>
            <a:r>
              <a:rPr lang="de-DE" dirty="0">
                <a:solidFill>
                  <a:schemeClr val="bg1"/>
                </a:solidFill>
              </a:rPr>
              <a:t>• Textbeschreibung etc.</a:t>
            </a:r>
          </a:p>
          <a:p>
            <a:r>
              <a:rPr lang="de-DE" dirty="0">
                <a:solidFill>
                  <a:schemeClr val="bg1"/>
                </a:solidFill>
              </a:rPr>
              <a:t>• Dateiformat (Word, PPT, „</a:t>
            </a:r>
            <a:r>
              <a:rPr lang="de-DE" dirty="0" err="1">
                <a:solidFill>
                  <a:schemeClr val="bg1"/>
                </a:solidFill>
              </a:rPr>
              <a:t>handmade</a:t>
            </a:r>
            <a:r>
              <a:rPr lang="de-DE" dirty="0">
                <a:solidFill>
                  <a:schemeClr val="bg1"/>
                </a:solidFill>
              </a:rPr>
              <a:t>“)</a:t>
            </a:r>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2"/>
          <a:stretch>
            <a:fillRect/>
          </a:stretch>
        </p:blipFill>
        <p:spPr>
          <a:xfrm>
            <a:off x="7440084" y="368821"/>
            <a:ext cx="1385166" cy="1385166"/>
          </a:xfrm>
          <a:prstGeom prst="rect">
            <a:avLst/>
          </a:prstGeom>
        </p:spPr>
      </p:pic>
      <p:pic>
        <p:nvPicPr>
          <p:cNvPr id="9" name="Grafik 8">
            <a:extLst>
              <a:ext uri="{FF2B5EF4-FFF2-40B4-BE49-F238E27FC236}">
                <a16:creationId xmlns:a16="http://schemas.microsoft.com/office/drawing/2014/main" id="{BDE9585C-E8D0-204C-B537-B7620CB76C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4242" y="1223112"/>
            <a:ext cx="2130816" cy="2841088"/>
          </a:xfrm>
          <a:prstGeom prst="rect">
            <a:avLst/>
          </a:prstGeom>
        </p:spPr>
      </p:pic>
    </p:spTree>
    <p:extLst>
      <p:ext uri="{BB962C8B-B14F-4D97-AF65-F5344CB8AC3E}">
        <p14:creationId xmlns:p14="http://schemas.microsoft.com/office/powerpoint/2010/main" val="390496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Teil 2 und 3: Meinungsumfrage </a:t>
            </a:r>
            <a:br>
              <a:rPr lang="de-DE" dirty="0"/>
            </a:br>
            <a:r>
              <a:rPr lang="de-DE" dirty="0"/>
              <a:t>und Auswertung (Herangehensweise)</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74</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3" y="1223111"/>
            <a:ext cx="4911110" cy="2851308"/>
          </a:xfrm>
        </p:spPr>
        <p:txBody>
          <a:bodyPr anchor="ctr">
            <a:noAutofit/>
          </a:bodyPr>
          <a:lstStyle/>
          <a:p>
            <a:r>
              <a:rPr lang="de-DE" sz="1800" b="1" dirty="0">
                <a:solidFill>
                  <a:schemeClr val="bg1"/>
                </a:solidFill>
              </a:rPr>
              <a:t>5. Verantwortlichkeiten festlegen</a:t>
            </a:r>
            <a:endParaRPr lang="de-DE" sz="1800" dirty="0">
              <a:solidFill>
                <a:schemeClr val="bg1"/>
              </a:solidFill>
            </a:endParaRPr>
          </a:p>
          <a:p>
            <a:r>
              <a:rPr lang="de-DE" dirty="0">
                <a:solidFill>
                  <a:schemeClr val="bg1"/>
                </a:solidFill>
              </a:rPr>
              <a:t>• Wer stellt die Fragen?</a:t>
            </a:r>
          </a:p>
          <a:p>
            <a:r>
              <a:rPr lang="de-DE" dirty="0">
                <a:solidFill>
                  <a:schemeClr val="bg1"/>
                </a:solidFill>
              </a:rPr>
              <a:t>• Wer notiert die Antworten?</a:t>
            </a:r>
          </a:p>
          <a:p>
            <a:r>
              <a:rPr lang="de-DE" dirty="0">
                <a:solidFill>
                  <a:schemeClr val="bg1"/>
                </a:solidFill>
              </a:rPr>
              <a:t>• Wer dokumentiert was?</a:t>
            </a:r>
          </a:p>
          <a:p>
            <a:r>
              <a:rPr lang="de-DE" dirty="0">
                <a:solidFill>
                  <a:schemeClr val="bg1"/>
                </a:solidFill>
              </a:rPr>
              <a:t>• Wer übernimmt die Auswertung?</a:t>
            </a:r>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2"/>
          <a:stretch>
            <a:fillRect/>
          </a:stretch>
        </p:blipFill>
        <p:spPr>
          <a:xfrm>
            <a:off x="7440084" y="368821"/>
            <a:ext cx="1385166" cy="1385166"/>
          </a:xfrm>
          <a:prstGeom prst="rect">
            <a:avLst/>
          </a:prstGeom>
        </p:spPr>
      </p:pic>
      <p:pic>
        <p:nvPicPr>
          <p:cNvPr id="9" name="Grafik 8">
            <a:extLst>
              <a:ext uri="{FF2B5EF4-FFF2-40B4-BE49-F238E27FC236}">
                <a16:creationId xmlns:a16="http://schemas.microsoft.com/office/drawing/2014/main" id="{BDE9585C-E8D0-204C-B537-B7620CB76C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4242" y="1223112"/>
            <a:ext cx="2130816" cy="2841088"/>
          </a:xfrm>
          <a:prstGeom prst="rect">
            <a:avLst/>
          </a:prstGeom>
        </p:spPr>
      </p:pic>
    </p:spTree>
    <p:extLst>
      <p:ext uri="{BB962C8B-B14F-4D97-AF65-F5344CB8AC3E}">
        <p14:creationId xmlns:p14="http://schemas.microsoft.com/office/powerpoint/2010/main" val="168025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2295057" y="1223111"/>
            <a:ext cx="6686943"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Teil 2 und 3: Meinungsumfrage </a:t>
            </a:r>
            <a:br>
              <a:rPr lang="de-DE" dirty="0"/>
            </a:br>
            <a:r>
              <a:rPr lang="de-DE" dirty="0"/>
              <a:t>und Auswertung (Herangehensweise)</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75</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528973" y="1223111"/>
            <a:ext cx="4911110" cy="2851308"/>
          </a:xfrm>
        </p:spPr>
        <p:txBody>
          <a:bodyPr anchor="ctr">
            <a:noAutofit/>
          </a:bodyPr>
          <a:lstStyle/>
          <a:p>
            <a:r>
              <a:rPr lang="de-DE" sz="1800" b="1" dirty="0">
                <a:solidFill>
                  <a:schemeClr val="bg1"/>
                </a:solidFill>
              </a:rPr>
              <a:t>6. Zeiträume definieren</a:t>
            </a:r>
            <a:endParaRPr lang="de-DE" sz="1800" dirty="0">
              <a:solidFill>
                <a:schemeClr val="bg1"/>
              </a:solidFill>
            </a:endParaRPr>
          </a:p>
          <a:p>
            <a:r>
              <a:rPr lang="de-DE" dirty="0">
                <a:solidFill>
                  <a:schemeClr val="bg1"/>
                </a:solidFill>
              </a:rPr>
              <a:t>• Umfragestart</a:t>
            </a:r>
          </a:p>
          <a:p>
            <a:r>
              <a:rPr lang="de-DE" dirty="0">
                <a:solidFill>
                  <a:schemeClr val="bg1"/>
                </a:solidFill>
              </a:rPr>
              <a:t>• Umfrageende</a:t>
            </a:r>
          </a:p>
          <a:p>
            <a:r>
              <a:rPr lang="de-DE" dirty="0">
                <a:solidFill>
                  <a:schemeClr val="bg1"/>
                </a:solidFill>
              </a:rPr>
              <a:t>• Auswertung (Prozentwerte errechnen, Diagramme erstellen)</a:t>
            </a:r>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2"/>
          <a:stretch>
            <a:fillRect/>
          </a:stretch>
        </p:blipFill>
        <p:spPr>
          <a:xfrm>
            <a:off x="7440084" y="368821"/>
            <a:ext cx="1385166" cy="1385166"/>
          </a:xfrm>
          <a:prstGeom prst="rect">
            <a:avLst/>
          </a:prstGeom>
        </p:spPr>
      </p:pic>
      <p:pic>
        <p:nvPicPr>
          <p:cNvPr id="9" name="Grafik 8">
            <a:extLst>
              <a:ext uri="{FF2B5EF4-FFF2-40B4-BE49-F238E27FC236}">
                <a16:creationId xmlns:a16="http://schemas.microsoft.com/office/drawing/2014/main" id="{BDE9585C-E8D0-204C-B537-B7620CB76C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4242" y="1223112"/>
            <a:ext cx="2130816" cy="2841088"/>
          </a:xfrm>
          <a:prstGeom prst="rect">
            <a:avLst/>
          </a:prstGeom>
        </p:spPr>
      </p:pic>
    </p:spTree>
    <p:extLst>
      <p:ext uri="{BB962C8B-B14F-4D97-AF65-F5344CB8AC3E}">
        <p14:creationId xmlns:p14="http://schemas.microsoft.com/office/powerpoint/2010/main" val="4069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60339" y="1223111"/>
            <a:ext cx="8821661" cy="2851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Teil 4: Gefährdungsanalyse</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76</a:t>
            </a:fld>
            <a:endParaRPr lang="de-DE" dirty="0"/>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2"/>
          <a:stretch>
            <a:fillRect/>
          </a:stretch>
        </p:blipFill>
        <p:spPr>
          <a:xfrm>
            <a:off x="7440084" y="368821"/>
            <a:ext cx="1385166" cy="1385166"/>
          </a:xfrm>
          <a:prstGeom prst="rect">
            <a:avLst/>
          </a:prstGeom>
        </p:spPr>
      </p:pic>
      <p:sp>
        <p:nvSpPr>
          <p:cNvPr id="11" name="Textplatzhalter 3">
            <a:extLst>
              <a:ext uri="{FF2B5EF4-FFF2-40B4-BE49-F238E27FC236}">
                <a16:creationId xmlns:a16="http://schemas.microsoft.com/office/drawing/2014/main" id="{CD869CAC-CC09-A44C-A82B-8038FBADA2F8}"/>
              </a:ext>
            </a:extLst>
          </p:cNvPr>
          <p:cNvSpPr>
            <a:spLocks noGrp="1"/>
          </p:cNvSpPr>
          <p:nvPr>
            <p:ph type="body" sz="quarter" idx="17"/>
          </p:nvPr>
        </p:nvSpPr>
        <p:spPr>
          <a:xfrm>
            <a:off x="566442" y="1223111"/>
            <a:ext cx="6873641" cy="2851308"/>
          </a:xfrm>
        </p:spPr>
        <p:txBody>
          <a:bodyPr anchor="ctr">
            <a:noAutofit/>
          </a:bodyPr>
          <a:lstStyle/>
          <a:p>
            <a:r>
              <a:rPr lang="de-DE" dirty="0">
                <a:solidFill>
                  <a:schemeClr val="bg1"/>
                </a:solidFill>
              </a:rPr>
              <a:t>Nun sollen alle Ergebnisse und vor allem Erkenntnisse zusammengetragen und in Form einer Gefährdungsanalyse ausgewertet werden. </a:t>
            </a:r>
            <a:br>
              <a:rPr lang="de-DE" dirty="0">
                <a:solidFill>
                  <a:schemeClr val="bg1"/>
                </a:solidFill>
              </a:rPr>
            </a:br>
            <a:endParaRPr lang="de-DE" dirty="0">
              <a:solidFill>
                <a:schemeClr val="bg1"/>
              </a:solidFill>
            </a:endParaRPr>
          </a:p>
          <a:p>
            <a:pPr marL="171450" indent="-171450">
              <a:buFont typeface="Arial" panose="020B0604020202020204" pitchFamily="34" charset="0"/>
              <a:buChar char="•"/>
            </a:pPr>
            <a:r>
              <a:rPr lang="de-DE" dirty="0">
                <a:solidFill>
                  <a:schemeClr val="bg1"/>
                </a:solidFill>
              </a:rPr>
              <a:t>Was hat der Selbsttest ergeben? </a:t>
            </a:r>
          </a:p>
          <a:p>
            <a:pPr marL="171450" indent="-171450">
              <a:buFont typeface="Arial" panose="020B0604020202020204" pitchFamily="34" charset="0"/>
              <a:buChar char="•"/>
            </a:pPr>
            <a:r>
              <a:rPr lang="de-DE" dirty="0">
                <a:solidFill>
                  <a:schemeClr val="bg1"/>
                </a:solidFill>
              </a:rPr>
              <a:t>Welche Erkenntnisse hat die Meinungsumfrage gebracht? </a:t>
            </a:r>
          </a:p>
          <a:p>
            <a:pPr marL="171450" indent="-171450">
              <a:buFont typeface="Arial" panose="020B0604020202020204" pitchFamily="34" charset="0"/>
              <a:buChar char="•"/>
            </a:pPr>
            <a:r>
              <a:rPr lang="de-DE" dirty="0">
                <a:solidFill>
                  <a:schemeClr val="bg1"/>
                </a:solidFill>
              </a:rPr>
              <a:t>Wie haben die Befragten reagiert und was sagt die prozentuale Auswertung darüber? </a:t>
            </a:r>
          </a:p>
          <a:p>
            <a:pPr marL="171450" indent="-171450">
              <a:buFont typeface="Arial" panose="020B0604020202020204" pitchFamily="34" charset="0"/>
              <a:buChar char="•"/>
            </a:pPr>
            <a:r>
              <a:rPr lang="de-DE" dirty="0">
                <a:solidFill>
                  <a:schemeClr val="bg1"/>
                </a:solidFill>
              </a:rPr>
              <a:t>Wichtig ist, dass die Gedanken und Schlussfolgerungen der Teilnehmenden widergespiegelt werden.</a:t>
            </a:r>
          </a:p>
        </p:txBody>
      </p:sp>
    </p:spTree>
    <p:extLst>
      <p:ext uri="{BB962C8B-B14F-4D97-AF65-F5344CB8AC3E}">
        <p14:creationId xmlns:p14="http://schemas.microsoft.com/office/powerpoint/2010/main" val="49753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49A712DE-B2E1-0042-B7A0-E2FFDD34F34C}"/>
              </a:ext>
            </a:extLst>
          </p:cNvPr>
          <p:cNvSpPr/>
          <p:nvPr/>
        </p:nvSpPr>
        <p:spPr>
          <a:xfrm>
            <a:off x="163589" y="1222375"/>
            <a:ext cx="4327449" cy="13851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 name="Rechteck 8">
            <a:extLst>
              <a:ext uri="{FF2B5EF4-FFF2-40B4-BE49-F238E27FC236}">
                <a16:creationId xmlns:a16="http://schemas.microsoft.com/office/drawing/2014/main" id="{098683D6-BA48-9B4B-A727-60A7039AEDD2}"/>
              </a:ext>
            </a:extLst>
          </p:cNvPr>
          <p:cNvSpPr/>
          <p:nvPr/>
        </p:nvSpPr>
        <p:spPr>
          <a:xfrm>
            <a:off x="163588" y="2704806"/>
            <a:ext cx="4327449" cy="13851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t>Beispiel einer Gefährdungsanalyse</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77</a:t>
            </a:fld>
            <a:endParaRPr lang="de-DE" dirty="0"/>
          </a:p>
        </p:txBody>
      </p:sp>
      <p:sp>
        <p:nvSpPr>
          <p:cNvPr id="11" name="Textplatzhalter 3">
            <a:extLst>
              <a:ext uri="{FF2B5EF4-FFF2-40B4-BE49-F238E27FC236}">
                <a16:creationId xmlns:a16="http://schemas.microsoft.com/office/drawing/2014/main" id="{CD869CAC-CC09-A44C-A82B-8038FBADA2F8}"/>
              </a:ext>
            </a:extLst>
          </p:cNvPr>
          <p:cNvSpPr>
            <a:spLocks noGrp="1"/>
          </p:cNvSpPr>
          <p:nvPr>
            <p:ph type="body" sz="quarter" idx="17"/>
          </p:nvPr>
        </p:nvSpPr>
        <p:spPr>
          <a:xfrm>
            <a:off x="181186" y="1287848"/>
            <a:ext cx="4172287" cy="1285419"/>
          </a:xfrm>
        </p:spPr>
        <p:txBody>
          <a:bodyPr anchor="ctr">
            <a:noAutofit/>
          </a:bodyPr>
          <a:lstStyle/>
          <a:p>
            <a:pPr marL="171450" indent="-171450">
              <a:buFont typeface="Arial" panose="020B0604020202020204" pitchFamily="34" charset="0"/>
              <a:buChar char="•"/>
            </a:pPr>
            <a:r>
              <a:rPr lang="de-DE" b="1" dirty="0">
                <a:solidFill>
                  <a:schemeClr val="bg1"/>
                </a:solidFill>
              </a:rPr>
              <a:t>Wo lag die größte Unsicherheit bei den Befragten?</a:t>
            </a:r>
            <a:endParaRPr lang="de-DE" dirty="0">
              <a:solidFill>
                <a:schemeClr val="bg1"/>
              </a:solidFill>
            </a:endParaRPr>
          </a:p>
          <a:p>
            <a:pPr marL="171450" indent="-171450">
              <a:buFont typeface="Arial" panose="020B0604020202020204" pitchFamily="34" charset="0"/>
              <a:buChar char="•"/>
            </a:pPr>
            <a:r>
              <a:rPr lang="de-DE" b="1" dirty="0">
                <a:solidFill>
                  <a:schemeClr val="bg1"/>
                </a:solidFill>
              </a:rPr>
              <a:t>Welche Unsicherheiten hatte ich selbst?</a:t>
            </a:r>
            <a:endParaRPr lang="de-DE" dirty="0">
              <a:solidFill>
                <a:schemeClr val="bg1"/>
              </a:solidFill>
            </a:endParaRPr>
          </a:p>
          <a:p>
            <a:pPr marL="171450" indent="-171450">
              <a:buFont typeface="Arial" panose="020B0604020202020204" pitchFamily="34" charset="0"/>
              <a:buChar char="•"/>
            </a:pPr>
            <a:r>
              <a:rPr lang="de-DE" b="1" dirty="0">
                <a:solidFill>
                  <a:schemeClr val="bg1"/>
                </a:solidFill>
              </a:rPr>
              <a:t>Welche Wissenslücken tauchen in den Fragen 1, 2, 3, 6 und 9 auf?</a:t>
            </a:r>
            <a:endParaRPr lang="de-DE" dirty="0">
              <a:solidFill>
                <a:schemeClr val="bg1"/>
              </a:solidFill>
            </a:endParaRPr>
          </a:p>
        </p:txBody>
      </p:sp>
      <p:sp>
        <p:nvSpPr>
          <p:cNvPr id="12" name="Textplatzhalter 3">
            <a:extLst>
              <a:ext uri="{FF2B5EF4-FFF2-40B4-BE49-F238E27FC236}">
                <a16:creationId xmlns:a16="http://schemas.microsoft.com/office/drawing/2014/main" id="{E67982A7-B730-2545-8708-D092073E4ED1}"/>
              </a:ext>
            </a:extLst>
          </p:cNvPr>
          <p:cNvSpPr txBox="1">
            <a:spLocks/>
          </p:cNvSpPr>
          <p:nvPr/>
        </p:nvSpPr>
        <p:spPr>
          <a:xfrm>
            <a:off x="160339" y="2754679"/>
            <a:ext cx="4172287" cy="1285419"/>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Arial" panose="020B0604020202020204" pitchFamily="34" charset="0"/>
              <a:buChar char="•"/>
            </a:pPr>
            <a:r>
              <a:rPr lang="de-DE" b="1" dirty="0">
                <a:solidFill>
                  <a:schemeClr val="bg1"/>
                </a:solidFill>
              </a:rPr>
              <a:t>Welche Gefährdungen lassen sich beschreiben? </a:t>
            </a:r>
            <a:endParaRPr lang="de-DE" dirty="0">
              <a:solidFill>
                <a:schemeClr val="bg1"/>
              </a:solidFill>
            </a:endParaRPr>
          </a:p>
          <a:p>
            <a:pPr marL="171450" indent="-171450">
              <a:buFont typeface="Arial" panose="020B0604020202020204" pitchFamily="34" charset="0"/>
              <a:buChar char="•"/>
            </a:pPr>
            <a:r>
              <a:rPr lang="de-DE" b="1" dirty="0">
                <a:solidFill>
                  <a:schemeClr val="bg1"/>
                </a:solidFill>
              </a:rPr>
              <a:t>Was sollten potenziell</a:t>
            </a:r>
            <a:r>
              <a:rPr lang="de-DE" dirty="0">
                <a:solidFill>
                  <a:schemeClr val="bg1"/>
                </a:solidFill>
              </a:rPr>
              <a:t> </a:t>
            </a:r>
            <a:r>
              <a:rPr lang="de-DE" b="1" dirty="0">
                <a:solidFill>
                  <a:schemeClr val="bg1"/>
                </a:solidFill>
              </a:rPr>
              <a:t>Nutzende von E-</a:t>
            </a:r>
            <a:r>
              <a:rPr lang="de-DE" b="1" dirty="0" err="1">
                <a:solidFill>
                  <a:schemeClr val="bg1"/>
                </a:solidFill>
              </a:rPr>
              <a:t>Scootern</a:t>
            </a:r>
            <a:r>
              <a:rPr lang="de-DE" b="1" dirty="0">
                <a:solidFill>
                  <a:schemeClr val="bg1"/>
                </a:solidFill>
              </a:rPr>
              <a:t> über mögliche Gefährdungen wissen?</a:t>
            </a:r>
            <a:endParaRPr lang="de-DE" dirty="0">
              <a:solidFill>
                <a:schemeClr val="bg1"/>
              </a:solidFill>
            </a:endParaRPr>
          </a:p>
        </p:txBody>
      </p:sp>
      <p:sp>
        <p:nvSpPr>
          <p:cNvPr id="13" name="Rechteck 12">
            <a:extLst>
              <a:ext uri="{FF2B5EF4-FFF2-40B4-BE49-F238E27FC236}">
                <a16:creationId xmlns:a16="http://schemas.microsoft.com/office/drawing/2014/main" id="{C6E2B659-B446-064C-93ED-3A576DCD3FAC}"/>
              </a:ext>
            </a:extLst>
          </p:cNvPr>
          <p:cNvSpPr/>
          <p:nvPr/>
        </p:nvSpPr>
        <p:spPr>
          <a:xfrm>
            <a:off x="4657801" y="1222375"/>
            <a:ext cx="4327449" cy="13851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Textplatzhalter 3">
            <a:extLst>
              <a:ext uri="{FF2B5EF4-FFF2-40B4-BE49-F238E27FC236}">
                <a16:creationId xmlns:a16="http://schemas.microsoft.com/office/drawing/2014/main" id="{D7FEDE87-7BCB-C248-A65D-73B899CB44BB}"/>
              </a:ext>
            </a:extLst>
          </p:cNvPr>
          <p:cNvSpPr txBox="1">
            <a:spLocks/>
          </p:cNvSpPr>
          <p:nvPr/>
        </p:nvSpPr>
        <p:spPr>
          <a:xfrm>
            <a:off x="4675398" y="1287848"/>
            <a:ext cx="4172287" cy="1285419"/>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Arial" panose="020B0604020202020204" pitchFamily="34" charset="0"/>
              <a:buChar char="•"/>
            </a:pPr>
            <a:r>
              <a:rPr lang="de-DE" b="1" dirty="0">
                <a:solidFill>
                  <a:schemeClr val="bg1"/>
                </a:solidFill>
              </a:rPr>
              <a:t>Was bedeuten diese Erkenntnisse für die Gefährdungsanalyse?</a:t>
            </a:r>
            <a:endParaRPr lang="de-DE" dirty="0">
              <a:solidFill>
                <a:schemeClr val="bg1"/>
              </a:solidFill>
            </a:endParaRPr>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2"/>
          <a:stretch>
            <a:fillRect/>
          </a:stretch>
        </p:blipFill>
        <p:spPr>
          <a:xfrm>
            <a:off x="7440084" y="368821"/>
            <a:ext cx="1385166" cy="1385166"/>
          </a:xfrm>
          <a:prstGeom prst="rect">
            <a:avLst/>
          </a:prstGeom>
        </p:spPr>
      </p:pic>
      <p:sp>
        <p:nvSpPr>
          <p:cNvPr id="17" name="Rechteck 16">
            <a:extLst>
              <a:ext uri="{FF2B5EF4-FFF2-40B4-BE49-F238E27FC236}">
                <a16:creationId xmlns:a16="http://schemas.microsoft.com/office/drawing/2014/main" id="{6A95C053-5B3A-194C-B95A-1CA22BF4B58F}"/>
              </a:ext>
            </a:extLst>
          </p:cNvPr>
          <p:cNvSpPr/>
          <p:nvPr/>
        </p:nvSpPr>
        <p:spPr>
          <a:xfrm>
            <a:off x="4657801" y="2712172"/>
            <a:ext cx="4327449" cy="13851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de-DE" sz="1350" dirty="0"/>
          </a:p>
        </p:txBody>
      </p:sp>
      <p:sp>
        <p:nvSpPr>
          <p:cNvPr id="18" name="Textplatzhalter 3">
            <a:extLst>
              <a:ext uri="{FF2B5EF4-FFF2-40B4-BE49-F238E27FC236}">
                <a16:creationId xmlns:a16="http://schemas.microsoft.com/office/drawing/2014/main" id="{A66608CB-058B-194B-897D-A42D84E0A644}"/>
              </a:ext>
            </a:extLst>
          </p:cNvPr>
          <p:cNvSpPr txBox="1">
            <a:spLocks/>
          </p:cNvSpPr>
          <p:nvPr/>
        </p:nvSpPr>
        <p:spPr>
          <a:xfrm>
            <a:off x="4654552" y="2762045"/>
            <a:ext cx="4172287" cy="1285419"/>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Arial" panose="020B0604020202020204" pitchFamily="34" charset="0"/>
              <a:buChar char="•"/>
            </a:pPr>
            <a:r>
              <a:rPr lang="de-DE" b="1" dirty="0">
                <a:solidFill>
                  <a:schemeClr val="bg1"/>
                </a:solidFill>
              </a:rPr>
              <a:t>Was bedeutet dies unter Betrachtung der Ergebnisse  zu den Fragen 5 und 9?</a:t>
            </a:r>
            <a:endParaRPr lang="de-DE" dirty="0">
              <a:solidFill>
                <a:schemeClr val="bg1"/>
              </a:solidFill>
            </a:endParaRPr>
          </a:p>
        </p:txBody>
      </p:sp>
    </p:spTree>
    <p:extLst>
      <p:ext uri="{BB962C8B-B14F-4D97-AF65-F5344CB8AC3E}">
        <p14:creationId xmlns:p14="http://schemas.microsoft.com/office/powerpoint/2010/main" val="29324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61EC9D5E-B076-5140-9E9B-AAE7A97B1558}"/>
              </a:ext>
            </a:extLst>
          </p:cNvPr>
          <p:cNvPicPr>
            <a:picLocks noChangeAspect="1"/>
          </p:cNvPicPr>
          <p:nvPr/>
        </p:nvPicPr>
        <p:blipFill>
          <a:blip r:embed="rId2"/>
          <a:srcRect/>
          <a:stretch/>
        </p:blipFill>
        <p:spPr>
          <a:xfrm flipH="1">
            <a:off x="192948" y="174776"/>
            <a:ext cx="8758104" cy="3930500"/>
          </a:xfrm>
          <a:prstGeom prst="rect">
            <a:avLst/>
          </a:prstGeom>
        </p:spPr>
      </p:pic>
      <p:sp>
        <p:nvSpPr>
          <p:cNvPr id="21" name="Rechteck 20">
            <a:extLst>
              <a:ext uri="{FF2B5EF4-FFF2-40B4-BE49-F238E27FC236}">
                <a16:creationId xmlns:a16="http://schemas.microsoft.com/office/drawing/2014/main" id="{004523D5-2D6E-DF4B-9859-C07EE757474B}"/>
              </a:ext>
            </a:extLst>
          </p:cNvPr>
          <p:cNvSpPr/>
          <p:nvPr/>
        </p:nvSpPr>
        <p:spPr>
          <a:xfrm>
            <a:off x="355408" y="1370013"/>
            <a:ext cx="4362250" cy="746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Rechteck 14">
            <a:extLst>
              <a:ext uri="{FF2B5EF4-FFF2-40B4-BE49-F238E27FC236}">
                <a16:creationId xmlns:a16="http://schemas.microsoft.com/office/drawing/2014/main" id="{9F4E3978-D693-144B-A9C5-DF1AD93B1042}"/>
              </a:ext>
            </a:extLst>
          </p:cNvPr>
          <p:cNvSpPr/>
          <p:nvPr/>
        </p:nvSpPr>
        <p:spPr>
          <a:xfrm>
            <a:off x="1787925" y="2116914"/>
            <a:ext cx="5568150" cy="17229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65549"/>
            <a:ext cx="7279744" cy="718200"/>
          </a:xfrm>
        </p:spPr>
        <p:txBody>
          <a:bodyPr/>
          <a:lstStyle/>
          <a:p>
            <a:r>
              <a:rPr lang="de-DE" dirty="0">
                <a:solidFill>
                  <a:schemeClr val="bg1"/>
                </a:solidFill>
              </a:rPr>
              <a:t>Zusammenführung der Wettbewerbselemente</a:t>
            </a:r>
            <a:br>
              <a:rPr lang="de-DE" dirty="0">
                <a:solidFill>
                  <a:schemeClr val="bg1"/>
                </a:solidFill>
              </a:rPr>
            </a:br>
            <a:r>
              <a:rPr lang="de-DE" dirty="0">
                <a:solidFill>
                  <a:schemeClr val="bg1"/>
                </a:solidFill>
              </a:rPr>
              <a:t>= Wettbewerbsbeitrag</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78</a:t>
            </a:fld>
            <a:endParaRPr lang="de-DE" dirty="0"/>
          </a:p>
        </p:txBody>
      </p:sp>
      <p:sp>
        <p:nvSpPr>
          <p:cNvPr id="11" name="Textplatzhalter 3">
            <a:extLst>
              <a:ext uri="{FF2B5EF4-FFF2-40B4-BE49-F238E27FC236}">
                <a16:creationId xmlns:a16="http://schemas.microsoft.com/office/drawing/2014/main" id="{CD869CAC-CC09-A44C-A82B-8038FBADA2F8}"/>
              </a:ext>
            </a:extLst>
          </p:cNvPr>
          <p:cNvSpPr>
            <a:spLocks noGrp="1"/>
          </p:cNvSpPr>
          <p:nvPr>
            <p:ph type="body" sz="quarter" idx="17"/>
          </p:nvPr>
        </p:nvSpPr>
        <p:spPr>
          <a:xfrm>
            <a:off x="2066303" y="2116914"/>
            <a:ext cx="5011393" cy="1722977"/>
          </a:xfrm>
        </p:spPr>
        <p:txBody>
          <a:bodyPr anchor="ctr">
            <a:noAutofit/>
          </a:bodyPr>
          <a:lstStyle/>
          <a:p>
            <a:r>
              <a:rPr lang="de-DE" sz="2400" b="1" dirty="0">
                <a:solidFill>
                  <a:schemeClr val="bg1"/>
                </a:solidFill>
              </a:rPr>
              <a:t>Wir freuen uns auf viele kreative Einsendungen und wünschen viel Erfolg!</a:t>
            </a:r>
          </a:p>
        </p:txBody>
      </p:sp>
      <p:pic>
        <p:nvPicPr>
          <p:cNvPr id="10" name="Grafik 9">
            <a:extLst>
              <a:ext uri="{FF2B5EF4-FFF2-40B4-BE49-F238E27FC236}">
                <a16:creationId xmlns:a16="http://schemas.microsoft.com/office/drawing/2014/main" id="{FF33AAB8-0638-FF4B-84D6-2C5CCB543124}"/>
              </a:ext>
            </a:extLst>
          </p:cNvPr>
          <p:cNvPicPr>
            <a:picLocks noChangeAspect="1"/>
          </p:cNvPicPr>
          <p:nvPr/>
        </p:nvPicPr>
        <p:blipFill>
          <a:blip r:embed="rId3"/>
          <a:stretch>
            <a:fillRect/>
          </a:stretch>
        </p:blipFill>
        <p:spPr>
          <a:xfrm>
            <a:off x="7440084" y="368821"/>
            <a:ext cx="1385166" cy="1385166"/>
          </a:xfrm>
          <a:prstGeom prst="rect">
            <a:avLst/>
          </a:prstGeom>
        </p:spPr>
      </p:pic>
      <p:sp>
        <p:nvSpPr>
          <p:cNvPr id="19" name="Textplatzhalter 3">
            <a:extLst>
              <a:ext uri="{FF2B5EF4-FFF2-40B4-BE49-F238E27FC236}">
                <a16:creationId xmlns:a16="http://schemas.microsoft.com/office/drawing/2014/main" id="{E37FC7D1-6A88-B14C-ADB6-2C3ADAFB4292}"/>
              </a:ext>
            </a:extLst>
          </p:cNvPr>
          <p:cNvSpPr txBox="1">
            <a:spLocks/>
          </p:cNvSpPr>
          <p:nvPr/>
        </p:nvSpPr>
        <p:spPr>
          <a:xfrm>
            <a:off x="480675" y="1370013"/>
            <a:ext cx="4172288" cy="746902"/>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t>Die Wettbewerbselemente 1 bis 4, zusammengefasst in einer Dokumentation ergeben einen Wettbewerbsbeitrag. </a:t>
            </a:r>
            <a:endParaRPr lang="de-DE" sz="2400" b="1" dirty="0"/>
          </a:p>
        </p:txBody>
      </p:sp>
      <p:pic>
        <p:nvPicPr>
          <p:cNvPr id="22" name="Grafik 21">
            <a:extLst>
              <a:ext uri="{FF2B5EF4-FFF2-40B4-BE49-F238E27FC236}">
                <a16:creationId xmlns:a16="http://schemas.microsoft.com/office/drawing/2014/main" id="{5A44775F-5DDB-8745-85A3-13783177381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341677" y="735292"/>
            <a:ext cx="1130595" cy="1093550"/>
          </a:xfrm>
          <a:prstGeom prst="rect">
            <a:avLst/>
          </a:prstGeom>
        </p:spPr>
      </p:pic>
      <p:pic>
        <p:nvPicPr>
          <p:cNvPr id="23" name="Grafik 22">
            <a:extLst>
              <a:ext uri="{FF2B5EF4-FFF2-40B4-BE49-F238E27FC236}">
                <a16:creationId xmlns:a16="http://schemas.microsoft.com/office/drawing/2014/main" id="{215EE242-169C-3F4E-89CF-3BBD3480667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030867" y="2163000"/>
            <a:ext cx="706250" cy="704899"/>
          </a:xfrm>
          <a:prstGeom prst="rect">
            <a:avLst/>
          </a:prstGeom>
        </p:spPr>
      </p:pic>
      <p:pic>
        <p:nvPicPr>
          <p:cNvPr id="24" name="Grafik 23">
            <a:extLst>
              <a:ext uri="{FF2B5EF4-FFF2-40B4-BE49-F238E27FC236}">
                <a16:creationId xmlns:a16="http://schemas.microsoft.com/office/drawing/2014/main" id="{E5799584-C1B5-DB46-841C-48BF3C040F32}"/>
              </a:ext>
            </a:extLst>
          </p:cNvPr>
          <p:cNvPicPr>
            <a:picLocks noChangeAspect="1"/>
          </p:cNvPicPr>
          <p:nvPr/>
        </p:nvPicPr>
        <p:blipFill rotWithShape="1">
          <a:blip r:embed="rId6">
            <a:extLst>
              <a:ext uri="{28A0092B-C50C-407E-A947-70E740481C1C}">
                <a14:useLocalDpi xmlns:a14="http://schemas.microsoft.com/office/drawing/2010/main"/>
              </a:ext>
            </a:extLst>
          </a:blip>
          <a:srcRect r="-1486"/>
          <a:stretch/>
        </p:blipFill>
        <p:spPr>
          <a:xfrm>
            <a:off x="6989808" y="1617713"/>
            <a:ext cx="1130595" cy="1083361"/>
          </a:xfrm>
          <a:prstGeom prst="rect">
            <a:avLst/>
          </a:prstGeom>
        </p:spPr>
      </p:pic>
      <p:sp>
        <p:nvSpPr>
          <p:cNvPr id="25" name="Textplatzhalter 3">
            <a:extLst>
              <a:ext uri="{FF2B5EF4-FFF2-40B4-BE49-F238E27FC236}">
                <a16:creationId xmlns:a16="http://schemas.microsoft.com/office/drawing/2014/main" id="{DC39809B-C717-0F48-B3B3-A80BB17AE822}"/>
              </a:ext>
            </a:extLst>
          </p:cNvPr>
          <p:cNvSpPr txBox="1">
            <a:spLocks/>
          </p:cNvSpPr>
          <p:nvPr/>
        </p:nvSpPr>
        <p:spPr>
          <a:xfrm>
            <a:off x="3246968" y="4352554"/>
            <a:ext cx="4193115" cy="746902"/>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0"/>
              </a:spcBef>
              <a:spcAft>
                <a:spcPts val="600"/>
              </a:spcAft>
              <a:buFontTx/>
              <a:buNone/>
              <a:defRPr sz="1200" b="0" kern="1200">
                <a:solidFill>
                  <a:schemeClr val="tx1"/>
                </a:solidFill>
                <a:latin typeface="+mn-lt"/>
                <a:ea typeface="+mn-ea"/>
                <a:cs typeface="+mn-cs"/>
              </a:defRPr>
            </a:lvl1pPr>
            <a:lvl2pPr marL="136922" indent="-136922" algn="l" defTabSz="134541"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269081" indent="-132160" algn="l" defTabSz="134541" rtl="0" eaLnBrk="1" latinLnBrk="0" hangingPunct="1">
              <a:lnSpc>
                <a:spcPct val="100000"/>
              </a:lnSpc>
              <a:spcBef>
                <a:spcPts val="0"/>
              </a:spcBef>
              <a:spcAft>
                <a:spcPts val="600"/>
              </a:spcAft>
              <a:buFont typeface="Arial" panose="020B0604020202020204" pitchFamily="34" charset="0"/>
              <a:buChar char="•"/>
              <a:defRPr lang="de-DE" sz="1200" kern="1200" dirty="0">
                <a:solidFill>
                  <a:schemeClr val="tx1"/>
                </a:solidFill>
                <a:latin typeface="+mn-lt"/>
                <a:ea typeface="+mn-ea"/>
                <a:cs typeface="+mn-cs"/>
              </a:defRPr>
            </a:lvl3pPr>
            <a:lvl4pPr marL="469106" indent="-200025" algn="l" defTabSz="234554" rtl="0" eaLnBrk="1" latinLnBrk="0" hangingPunct="1">
              <a:lnSpc>
                <a:spcPct val="100000"/>
              </a:lnSpc>
              <a:spcBef>
                <a:spcPts val="0"/>
              </a:spcBef>
              <a:spcAft>
                <a:spcPts val="600"/>
              </a:spcAft>
              <a:buFont typeface="Arial" panose="020B0604020202020204" pitchFamily="34" charset="0"/>
              <a:buChar char="•"/>
              <a:tabLst>
                <a:tab pos="269081" algn="l"/>
              </a:tabLst>
              <a:defRPr lang="de-DE" sz="1200" kern="1200" dirty="0">
                <a:solidFill>
                  <a:schemeClr val="tx1"/>
                </a:solidFill>
                <a:latin typeface="+mn-lt"/>
                <a:ea typeface="+mn-ea"/>
                <a:cs typeface="+mn-cs"/>
              </a:defRPr>
            </a:lvl4pPr>
            <a:lvl5pPr marL="673894" indent="-204788" algn="l" defTabSz="673894" rtl="0" eaLnBrk="1" latinLnBrk="0" hangingPunct="1">
              <a:lnSpc>
                <a:spcPct val="100000"/>
              </a:lnSpc>
              <a:spcBef>
                <a:spcPts val="0"/>
              </a:spcBef>
              <a:spcAft>
                <a:spcPts val="600"/>
              </a:spcAft>
              <a:buFont typeface="Arial" panose="020B0604020202020204" pitchFamily="34" charset="0"/>
              <a:buChar char="•"/>
              <a:tabLst>
                <a:tab pos="469106" algn="l"/>
              </a:tabLst>
              <a:defRPr lang="de-DE"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000" dirty="0"/>
              <a:t>Sämtliche Inhalte dieser Präsentation sind der Lehreinheit entnommen, in der Sie auch die entsprechenden Quellenhinweise finden.</a:t>
            </a:r>
            <a:endParaRPr lang="de-DE" sz="1000" b="1" dirty="0"/>
          </a:p>
        </p:txBody>
      </p:sp>
    </p:spTree>
    <p:extLst>
      <p:ext uri="{BB962C8B-B14F-4D97-AF65-F5344CB8AC3E}">
        <p14:creationId xmlns:p14="http://schemas.microsoft.com/office/powerpoint/2010/main" val="251929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307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p:txBody>
          <a:bodyPr/>
          <a:lstStyle/>
          <a:p>
            <a:r>
              <a:rPr lang="de-DE" dirty="0"/>
              <a:t>Zweirädrige Roller &amp; tretunterstützte Zweiräder </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8</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6" y="1398896"/>
            <a:ext cx="6719778" cy="2521493"/>
          </a:xfrm>
        </p:spPr>
        <p:txBody>
          <a:bodyPr anchor="ctr">
            <a:normAutofit/>
          </a:bodyPr>
          <a:lstStyle/>
          <a:p>
            <a:r>
              <a:rPr lang="de-DE" sz="2400" b="1" dirty="0" err="1">
                <a:solidFill>
                  <a:schemeClr val="bg1"/>
                </a:solidFill>
              </a:rPr>
              <a:t>Segways</a:t>
            </a:r>
            <a:r>
              <a:rPr lang="de-DE" sz="2400" b="1" dirty="0">
                <a:solidFill>
                  <a:schemeClr val="bg1"/>
                </a:solidFill>
              </a:rPr>
              <a:t>, </a:t>
            </a:r>
            <a:r>
              <a:rPr lang="de-DE" dirty="0">
                <a:solidFill>
                  <a:schemeClr val="bg1"/>
                </a:solidFill>
              </a:rPr>
              <a:t>als elektronisch angetriebene, selbstbalancierende </a:t>
            </a:r>
            <a:r>
              <a:rPr lang="de-DE" dirty="0" err="1">
                <a:solidFill>
                  <a:schemeClr val="bg1"/>
                </a:solidFill>
              </a:rPr>
              <a:t>Einpersonen</a:t>
            </a:r>
            <a:r>
              <a:rPr lang="de-DE" dirty="0">
                <a:solidFill>
                  <a:schemeClr val="bg1"/>
                </a:solidFill>
              </a:rPr>
              <a:t>-Transportmittel, deren Räder auf  derselben geometrischen Achse liegen, gehören auch zu den </a:t>
            </a:r>
            <a:r>
              <a:rPr lang="de-DE" dirty="0" err="1">
                <a:solidFill>
                  <a:schemeClr val="bg1"/>
                </a:solidFill>
              </a:rPr>
              <a:t>Elektrokleinstfahrzeugen</a:t>
            </a:r>
            <a:r>
              <a:rPr lang="de-DE" dirty="0">
                <a:solidFill>
                  <a:schemeClr val="bg1"/>
                </a:solidFill>
              </a:rPr>
              <a:t>. Man sieht sie allerdings eher selten im Straßenverkehr und wenn, dann eher in Gruppen, bei speziellen </a:t>
            </a:r>
            <a:r>
              <a:rPr lang="de-DE" dirty="0" err="1">
                <a:solidFill>
                  <a:schemeClr val="bg1"/>
                </a:solidFill>
              </a:rPr>
              <a:t>Stadführungen</a:t>
            </a:r>
            <a:r>
              <a:rPr lang="de-DE" dirty="0">
                <a:solidFill>
                  <a:schemeClr val="bg1"/>
                </a:solidFill>
              </a:rPr>
              <a:t> etc.</a:t>
            </a:r>
          </a:p>
          <a:p>
            <a:endParaRPr lang="de-DE" dirty="0">
              <a:solidFill>
                <a:schemeClr val="bg1"/>
              </a:solidFill>
            </a:endParaRPr>
          </a:p>
        </p:txBody>
      </p:sp>
      <p:pic>
        <p:nvPicPr>
          <p:cNvPr id="17" name="Grafik 16">
            <a:extLst>
              <a:ext uri="{FF2B5EF4-FFF2-40B4-BE49-F238E27FC236}">
                <a16:creationId xmlns:a16="http://schemas.microsoft.com/office/drawing/2014/main" id="{D9C8E35D-FB31-E74E-93DC-8D6E5A4E732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3224" y="1597938"/>
            <a:ext cx="1130595" cy="1093550"/>
          </a:xfrm>
          <a:prstGeom prst="rect">
            <a:avLst/>
          </a:prstGeom>
        </p:spPr>
      </p:pic>
      <p:pic>
        <p:nvPicPr>
          <p:cNvPr id="7" name="Grafik 6">
            <a:extLst>
              <a:ext uri="{FF2B5EF4-FFF2-40B4-BE49-F238E27FC236}">
                <a16:creationId xmlns:a16="http://schemas.microsoft.com/office/drawing/2014/main" id="{C5AE8965-779D-8B46-80DC-603B8CBDF09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8337" y="2525884"/>
            <a:ext cx="1430965" cy="1428229"/>
          </a:xfrm>
          <a:prstGeom prst="rect">
            <a:avLst/>
          </a:prstGeom>
        </p:spPr>
      </p:pic>
      <p:pic>
        <p:nvPicPr>
          <p:cNvPr id="9" name="Grafik 8">
            <a:extLst>
              <a:ext uri="{FF2B5EF4-FFF2-40B4-BE49-F238E27FC236}">
                <a16:creationId xmlns:a16="http://schemas.microsoft.com/office/drawing/2014/main" id="{8D42657C-DA38-3148-BB43-FA4722DCE7F9}"/>
              </a:ext>
            </a:extLst>
          </p:cNvPr>
          <p:cNvPicPr>
            <a:picLocks noChangeAspect="1"/>
          </p:cNvPicPr>
          <p:nvPr/>
        </p:nvPicPr>
        <p:blipFill rotWithShape="1">
          <a:blip r:embed="rId4">
            <a:extLst>
              <a:ext uri="{28A0092B-C50C-407E-A947-70E740481C1C}">
                <a14:useLocalDpi xmlns:a14="http://schemas.microsoft.com/office/drawing/2010/main"/>
              </a:ext>
            </a:extLst>
          </a:blip>
          <a:srcRect r="-1486"/>
          <a:stretch/>
        </p:blipFill>
        <p:spPr>
          <a:xfrm>
            <a:off x="859008" y="1152366"/>
            <a:ext cx="647492" cy="620441"/>
          </a:xfrm>
          <a:prstGeom prst="rect">
            <a:avLst/>
          </a:prstGeom>
        </p:spPr>
      </p:pic>
    </p:spTree>
    <p:extLst>
      <p:ext uri="{BB962C8B-B14F-4D97-AF65-F5344CB8AC3E}">
        <p14:creationId xmlns:p14="http://schemas.microsoft.com/office/powerpoint/2010/main" val="59443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D42657C-DA38-3148-BB43-FA4722DCE7F9}"/>
              </a:ext>
            </a:extLst>
          </p:cNvPr>
          <p:cNvPicPr>
            <a:picLocks noChangeAspect="1"/>
          </p:cNvPicPr>
          <p:nvPr/>
        </p:nvPicPr>
        <p:blipFill rotWithShape="1">
          <a:blip r:embed="rId2">
            <a:extLst>
              <a:ext uri="{28A0092B-C50C-407E-A947-70E740481C1C}">
                <a14:useLocalDpi xmlns:a14="http://schemas.microsoft.com/office/drawing/2010/main"/>
              </a:ext>
            </a:extLst>
          </a:blip>
          <a:srcRect r="-1486"/>
          <a:stretch/>
        </p:blipFill>
        <p:spPr>
          <a:xfrm>
            <a:off x="135676" y="1224411"/>
            <a:ext cx="1483451" cy="1421476"/>
          </a:xfrm>
          <a:prstGeom prst="rect">
            <a:avLst/>
          </a:prstGeom>
        </p:spPr>
      </p:pic>
      <p:sp>
        <p:nvSpPr>
          <p:cNvPr id="8" name="Rechteck 7">
            <a:extLst>
              <a:ext uri="{FF2B5EF4-FFF2-40B4-BE49-F238E27FC236}">
                <a16:creationId xmlns:a16="http://schemas.microsoft.com/office/drawing/2014/main" id="{8CA74731-C1BD-664F-AA63-B60A47BC4EF5}"/>
              </a:ext>
            </a:extLst>
          </p:cNvPr>
          <p:cNvSpPr/>
          <p:nvPr/>
        </p:nvSpPr>
        <p:spPr>
          <a:xfrm>
            <a:off x="1779181" y="1223111"/>
            <a:ext cx="7203952" cy="2851308"/>
          </a:xfrm>
          <a:prstGeom prst="rect">
            <a:avLst/>
          </a:prstGeom>
          <a:solidFill>
            <a:srgbClr val="307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6D97FBA6-9799-714A-AD01-B76C462EA6C8}"/>
              </a:ext>
            </a:extLst>
          </p:cNvPr>
          <p:cNvSpPr>
            <a:spLocks noGrp="1"/>
          </p:cNvSpPr>
          <p:nvPr>
            <p:ph type="title"/>
          </p:nvPr>
        </p:nvSpPr>
        <p:spPr>
          <a:xfrm>
            <a:off x="160339" y="270000"/>
            <a:ext cx="8822794" cy="718200"/>
          </a:xfrm>
        </p:spPr>
        <p:txBody>
          <a:bodyPr/>
          <a:lstStyle/>
          <a:p>
            <a:r>
              <a:rPr lang="de-DE" dirty="0"/>
              <a:t>Motorisierte Zweiräder </a:t>
            </a:r>
          </a:p>
        </p:txBody>
      </p:sp>
      <p:sp>
        <p:nvSpPr>
          <p:cNvPr id="5" name="Foliennummernplatzhalter 4">
            <a:extLst>
              <a:ext uri="{FF2B5EF4-FFF2-40B4-BE49-F238E27FC236}">
                <a16:creationId xmlns:a16="http://schemas.microsoft.com/office/drawing/2014/main" id="{56B8D49C-8A33-E54A-B72A-1A5731D1F1AE}"/>
              </a:ext>
            </a:extLst>
          </p:cNvPr>
          <p:cNvSpPr>
            <a:spLocks noGrp="1"/>
          </p:cNvSpPr>
          <p:nvPr>
            <p:ph type="sldNum" sz="quarter" idx="16"/>
          </p:nvPr>
        </p:nvSpPr>
        <p:spPr/>
        <p:txBody>
          <a:bodyPr/>
          <a:lstStyle/>
          <a:p>
            <a:fld id="{C14075F3-F5BF-419D-BE50-EBF9B68250F3}" type="slidenum">
              <a:rPr lang="de-DE" smtClean="0"/>
              <a:pPr/>
              <a:t>9</a:t>
            </a:fld>
            <a:endParaRPr lang="de-DE" dirty="0"/>
          </a:p>
        </p:txBody>
      </p:sp>
      <p:sp>
        <p:nvSpPr>
          <p:cNvPr id="4" name="Textplatzhalter 3">
            <a:extLst>
              <a:ext uri="{FF2B5EF4-FFF2-40B4-BE49-F238E27FC236}">
                <a16:creationId xmlns:a16="http://schemas.microsoft.com/office/drawing/2014/main" id="{F08684F0-8049-BD47-9FC1-9B9BB27B65ED}"/>
              </a:ext>
            </a:extLst>
          </p:cNvPr>
          <p:cNvSpPr>
            <a:spLocks noGrp="1"/>
          </p:cNvSpPr>
          <p:nvPr>
            <p:ph type="body" sz="quarter" idx="17"/>
          </p:nvPr>
        </p:nvSpPr>
        <p:spPr>
          <a:xfrm>
            <a:off x="2013096" y="1351128"/>
            <a:ext cx="6719778" cy="2569261"/>
          </a:xfrm>
        </p:spPr>
        <p:txBody>
          <a:bodyPr anchor="ctr">
            <a:normAutofit lnSpcReduction="10000"/>
          </a:bodyPr>
          <a:lstStyle/>
          <a:p>
            <a:r>
              <a:rPr lang="de-DE" sz="2400" b="1" dirty="0">
                <a:solidFill>
                  <a:schemeClr val="bg1"/>
                </a:solidFill>
              </a:rPr>
              <a:t>Mofa-Prüfbescheinigung</a:t>
            </a:r>
            <a:r>
              <a:rPr lang="de-DE" sz="2400" dirty="0">
                <a:solidFill>
                  <a:schemeClr val="bg1"/>
                </a:solidFill>
              </a:rPr>
              <a:t> </a:t>
            </a:r>
          </a:p>
          <a:p>
            <a:r>
              <a:rPr lang="de-DE" dirty="0">
                <a:solidFill>
                  <a:schemeClr val="bg1"/>
                </a:solidFill>
              </a:rPr>
              <a:t>Kleine elektrisch betriebene Zweiräder werden oft für Kurzstreckenfahrten genutzt. Dazu zählen Mofas und E-Bikes, die eine maximale Höchstgeschwindigkeit von 25 km/h erreichen dürfen. Das Mindestalter beträgt 15 Jahre und es muss mindestens eine Mofa-Prüfbescheinigung vorliegen. </a:t>
            </a:r>
          </a:p>
          <a:p>
            <a:r>
              <a:rPr lang="de-DE" dirty="0">
                <a:solidFill>
                  <a:schemeClr val="bg1"/>
                </a:solidFill>
              </a:rPr>
              <a:t>Diese Kraftfahrzeuge brauchen eine Betriebserlaubnis und ein Versicherungskennzeichen. Sie dürfen nur auf der Fahrbahn genutzt werden, es sei denn die Nutzung eines Radwegs wird durch ein Zusatzschild gestattet. Es besteht Helmpflicht. </a:t>
            </a:r>
          </a:p>
          <a:p>
            <a:r>
              <a:rPr lang="de-DE" dirty="0">
                <a:solidFill>
                  <a:schemeClr val="bg1"/>
                </a:solidFill>
              </a:rPr>
              <a:t>Den Begriff „Frisieren“ kennt wohl jeder Mensch. Verbotene technische Eingriffe bewirken, dass diese Fahrzeuge wesentlich schneller fahren und damit die fahrenden Personen – denen die entsprechende Ausbildung fehlt – und natürlich alle anderen Verkehrsteilnehmenden gefährden. Und sehr wichtig: Die Betriebserlaubnis erlischt, wenn die Fahrzeuge „frisiert“ worden sind.</a:t>
            </a:r>
          </a:p>
        </p:txBody>
      </p:sp>
    </p:spTree>
    <p:extLst>
      <p:ext uri="{BB962C8B-B14F-4D97-AF65-F5344CB8AC3E}">
        <p14:creationId xmlns:p14="http://schemas.microsoft.com/office/powerpoint/2010/main" val="397549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vr_praesentation_uk">
  <a:themeElements>
    <a:clrScheme name="DVR 2016 Blue">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vr_praesentation_uk.potx" id="{D7801909-CCF0-473F-AD40-A150EDC7CE40}" vid="{446D1883-D115-46C2-951F-F088305B125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4838</Words>
  <Application>Microsoft Macintosh PowerPoint</Application>
  <PresentationFormat>Bildschirmpräsentation (16:9)</PresentationFormat>
  <Paragraphs>413</Paragraphs>
  <Slides>78</Slides>
  <Notes>1</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78</vt:i4>
      </vt:variant>
    </vt:vector>
  </HeadingPairs>
  <TitlesOfParts>
    <vt:vector size="81" baseType="lpstr">
      <vt:lpstr>Arial</vt:lpstr>
      <vt:lpstr>Calibri</vt:lpstr>
      <vt:lpstr>dvr_praesentation_uk</vt:lpstr>
      <vt:lpstr>PowerPoint-Präsentation</vt:lpstr>
      <vt:lpstr>PowerPoint-Präsentation</vt:lpstr>
      <vt:lpstr>PowerPoint-Präsentation</vt:lpstr>
      <vt:lpstr>PowerPoint-Präsentation</vt:lpstr>
      <vt:lpstr> Zweirädrige Roller &amp; tretunterstützte Zweiräder </vt:lpstr>
      <vt:lpstr>Zweirädrige Roller &amp; tretunterstützte Zweiräder </vt:lpstr>
      <vt:lpstr>Zweirädrige Roller &amp; tretunterstützte Zweiräder </vt:lpstr>
      <vt:lpstr>Zweirädrige Roller &amp; tretunterstützte Zweiräder </vt:lpstr>
      <vt:lpstr>Motorisierte Zweiräder </vt:lpstr>
      <vt:lpstr>Motorisierte Zweiräder </vt:lpstr>
      <vt:lpstr>PowerPoint-Präsentation</vt:lpstr>
      <vt:lpstr>E-Scooter – Modelle, Sicherheit und Handling</vt:lpstr>
      <vt:lpstr>E-Scooter – Sicherheit und Handling</vt:lpstr>
      <vt:lpstr>E-Scooter – Sicherheit und Handling</vt:lpstr>
      <vt:lpstr>PowerPoint-Präsentation</vt:lpstr>
      <vt:lpstr>PowerPoint-Präsentation</vt:lpstr>
      <vt:lpstr>Wetter und Jahreszeiten</vt:lpstr>
      <vt:lpstr>Beschleunigung und Fahrverhalten</vt:lpstr>
      <vt:lpstr>Ablenkung, Selbstüberschätzung  und Kontrollverlust …</vt:lpstr>
      <vt:lpstr>Sehr Wichtig:  Check-Up vor jeder Fahrt!</vt:lpstr>
      <vt:lpstr>Sehr Wichtig:  Check-Up vor jeder Fahrt!</vt:lpstr>
      <vt:lpstr>Sehr Wichtig:  Check-Up vor jeder Fahrt!</vt:lpstr>
      <vt:lpstr>PowerPoint-Präsentation</vt:lpstr>
      <vt:lpstr>PowerPoint-Präsentation</vt:lpstr>
      <vt:lpstr>Vorbereitung ist alles!</vt:lpstr>
      <vt:lpstr>Wo dürfen E-Scooter fahren?</vt:lpstr>
      <vt:lpstr>Technische Ausstattung</vt:lpstr>
      <vt:lpstr>Gilt beim E-Scooter-Fahren eine Alkoholgrenze?</vt:lpstr>
      <vt:lpstr>Ist E-Scooter-Fahren zu zweit erlaubt?</vt:lpstr>
      <vt:lpstr>Was ist außerdem verboten?</vt:lpstr>
      <vt:lpstr>Ist das Tragen eines Helmes Pflicht?</vt:lpstr>
      <vt:lpstr>PowerPoint-Präsentation</vt:lpstr>
      <vt:lpstr>PowerPoint-Präsentation</vt:lpstr>
      <vt:lpstr>E-Scooter ausleihen: Wie funktioniert das? Wer darf Sharing-Angebote nutzen?</vt:lpstr>
      <vt:lpstr>E-Scooter ausleihen:  Was kostet das?</vt:lpstr>
      <vt:lpstr>Was mache ich mit dem E-Scooter nach meiner Fahrt?</vt:lpstr>
      <vt:lpstr>PowerPoint-Präsentation</vt:lpstr>
      <vt:lpstr>Was tun bei einem Unfall?</vt:lpstr>
      <vt:lpstr>PowerPoint-Präsentation</vt:lpstr>
      <vt:lpstr>PowerPoint-Präsentation</vt:lpstr>
      <vt:lpstr>Pedelecs</vt:lpstr>
      <vt:lpstr>S-Pedelecs</vt:lpstr>
      <vt:lpstr>E-Bikes</vt:lpstr>
      <vt:lpstr>Kann man Pedelecs ausleihen?  Was muss man beachten?</vt:lpstr>
      <vt:lpstr>PowerPoint-Präsentation</vt:lpstr>
      <vt:lpstr>PowerPoint-Präsentation</vt:lpstr>
      <vt:lpstr>Die Führerscheinklasse AM</vt:lpstr>
      <vt:lpstr>Die Führerscheinklasse AM: Wer darf diese Führerscheinprüfung ablegen?</vt:lpstr>
      <vt:lpstr>Die Führerscheinklasse AM: Wie sieht die Prüfung dafür aus?</vt:lpstr>
      <vt:lpstr>Führerscheinklassen im Überblick</vt:lpstr>
      <vt:lpstr>PowerPoint-Präsentation</vt:lpstr>
      <vt:lpstr>Mopeds, Elektroroller, E-Bikes</vt:lpstr>
      <vt:lpstr>Sharingsysteme und Anbieter</vt:lpstr>
      <vt:lpstr>Regeln und Vorschriften</vt:lpstr>
      <vt:lpstr>Traurige Statistik</vt:lpstr>
      <vt:lpstr>PowerPoint-Präsentation</vt:lpstr>
      <vt:lpstr>PowerPoint-Präsentation</vt:lpstr>
      <vt:lpstr>Anhalteweg =  Reaktionsweg + Bremsweg</vt:lpstr>
      <vt:lpstr>Anhalteweg unterschiedlicher Verkehrsteilnehmender</vt:lpstr>
      <vt:lpstr>Der Tote Winkel</vt:lpstr>
      <vt:lpstr>Der Tote Winkel</vt:lpstr>
      <vt:lpstr>PowerPoint-Präsentation</vt:lpstr>
      <vt:lpstr>PowerPoint-Präsentation</vt:lpstr>
      <vt:lpstr>Aufgabenstellung</vt:lpstr>
      <vt:lpstr>Die Wettbewerbselemente</vt:lpstr>
      <vt:lpstr>Die Wettbewerbsdokumentation</vt:lpstr>
      <vt:lpstr>Wichtiger Hinweis:</vt:lpstr>
      <vt:lpstr>Teil 1: Der Selbsttest</vt:lpstr>
      <vt:lpstr>Teil 1: Der Selbsttest</vt:lpstr>
      <vt:lpstr>Teil 2 und 3: Meinungsumfrage  und Auswertung (Herangehensweise)</vt:lpstr>
      <vt:lpstr>Teil 2 und 3: Meinungsumfrage  und Auswertung (Herangehensweise)</vt:lpstr>
      <vt:lpstr>Teil 2 und 3: Meinungsumfrage  und Auswertung (Herangehensweise)</vt:lpstr>
      <vt:lpstr>Teil 2 und 3: Meinungsumfrage  und Auswertung (Herangehensweise)</vt:lpstr>
      <vt:lpstr>Teil 2 und 3: Meinungsumfrage  und Auswertung (Herangehensweise)</vt:lpstr>
      <vt:lpstr>Teil 2 und 3: Meinungsumfrage  und Auswertung (Herangehensweise)</vt:lpstr>
      <vt:lpstr>Teil 4: Gefährdungsanalyse</vt:lpstr>
      <vt:lpstr>Beispiel einer Gefährdungsanalyse</vt:lpstr>
      <vt:lpstr>Zusammenführung der Wettbewerbselemente = Wettbewerbsbeitrag</vt:lpstr>
    </vt:vector>
  </TitlesOfParts>
  <Company>P.AD. werbeagentur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Annette Kozlowski</dc:creator>
  <cp:lastModifiedBy>Ilka Dembeck</cp:lastModifiedBy>
  <cp:revision>383</cp:revision>
  <dcterms:created xsi:type="dcterms:W3CDTF">2017-05-15T11:38:55Z</dcterms:created>
  <dcterms:modified xsi:type="dcterms:W3CDTF">2020-08-11T13:58:44Z</dcterms:modified>
</cp:coreProperties>
</file>